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3" r:id="rId1"/>
  </p:sldMasterIdLst>
  <p:notesMasterIdLst>
    <p:notesMasterId r:id="rId37"/>
  </p:notesMasterIdLst>
  <p:handoutMasterIdLst>
    <p:handoutMasterId r:id="rId38"/>
  </p:handoutMasterIdLst>
  <p:sldIdLst>
    <p:sldId id="432" r:id="rId2"/>
    <p:sldId id="434" r:id="rId3"/>
    <p:sldId id="435" r:id="rId4"/>
    <p:sldId id="436" r:id="rId5"/>
    <p:sldId id="437" r:id="rId6"/>
    <p:sldId id="468" r:id="rId7"/>
    <p:sldId id="438" r:id="rId8"/>
    <p:sldId id="471" r:id="rId9"/>
    <p:sldId id="472" r:id="rId10"/>
    <p:sldId id="509" r:id="rId11"/>
    <p:sldId id="514" r:id="rId12"/>
    <p:sldId id="487" r:id="rId13"/>
    <p:sldId id="473" r:id="rId14"/>
    <p:sldId id="476" r:id="rId15"/>
    <p:sldId id="474" r:id="rId16"/>
    <p:sldId id="479" r:id="rId17"/>
    <p:sldId id="478" r:id="rId18"/>
    <p:sldId id="480" r:id="rId19"/>
    <p:sldId id="513" r:id="rId20"/>
    <p:sldId id="481" r:id="rId21"/>
    <p:sldId id="483" r:id="rId22"/>
    <p:sldId id="484" r:id="rId23"/>
    <p:sldId id="485" r:id="rId24"/>
    <p:sldId id="490" r:id="rId25"/>
    <p:sldId id="496" r:id="rId26"/>
    <p:sldId id="491" r:id="rId27"/>
    <p:sldId id="495" r:id="rId28"/>
    <p:sldId id="508" r:id="rId29"/>
    <p:sldId id="504" r:id="rId30"/>
    <p:sldId id="512" r:id="rId31"/>
    <p:sldId id="506" r:id="rId32"/>
    <p:sldId id="461" r:id="rId33"/>
    <p:sldId id="498" r:id="rId34"/>
    <p:sldId id="502" r:id="rId35"/>
    <p:sldId id="501" r:id="rId36"/>
  </p:sldIdLst>
  <p:sldSz cx="9144000" cy="5143500" type="screen16x9"/>
  <p:notesSz cx="7010400" cy="9296400"/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9" userDrawn="1">
          <p15:clr>
            <a:srgbClr val="A4A3A4"/>
          </p15:clr>
        </p15:guide>
        <p15:guide id="2" orient="horz" pos="3977" userDrawn="1">
          <p15:clr>
            <a:srgbClr val="A4A3A4"/>
          </p15:clr>
        </p15:guide>
        <p15:guide id="3" orient="horz" pos="1095" userDrawn="1">
          <p15:clr>
            <a:srgbClr val="A4A3A4"/>
          </p15:clr>
        </p15:guide>
        <p15:guide id="4" orient="horz" pos="433" userDrawn="1">
          <p15:clr>
            <a:srgbClr val="A4A3A4"/>
          </p15:clr>
        </p15:guide>
        <p15:guide id="5" pos="5145" userDrawn="1">
          <p15:clr>
            <a:srgbClr val="A4A3A4"/>
          </p15:clr>
        </p15:guide>
        <p15:guide id="6" pos="344" userDrawn="1">
          <p15:clr>
            <a:srgbClr val="A4A3A4"/>
          </p15:clr>
        </p15:guide>
        <p15:guide id="7" pos="7340" userDrawn="1">
          <p15:clr>
            <a:srgbClr val="A4A3A4"/>
          </p15:clr>
        </p15:guide>
        <p15:guide id="8" pos="4033" userDrawn="1">
          <p15:clr>
            <a:srgbClr val="A4A3A4"/>
          </p15:clr>
        </p15:guide>
        <p15:guide id="9" pos="3649" userDrawn="1">
          <p15:clr>
            <a:srgbClr val="A4A3A4"/>
          </p15:clr>
        </p15:guide>
        <p15:guide id="10" pos="2747" userDrawn="1">
          <p15:clr>
            <a:srgbClr val="A4A3A4"/>
          </p15:clr>
        </p15:guide>
        <p15:guide id="11" pos="2536" userDrawn="1">
          <p15:clr>
            <a:srgbClr val="A4A3A4"/>
          </p15:clr>
        </p15:guide>
        <p15:guide id="12" pos="4939" userDrawn="1">
          <p15:clr>
            <a:srgbClr val="A4A3A4"/>
          </p15:clr>
        </p15:guide>
        <p15:guide id="13" orient="horz" pos="731">
          <p15:clr>
            <a:srgbClr val="A4A3A4"/>
          </p15:clr>
        </p15:guide>
        <p15:guide id="14" orient="horz" pos="3062">
          <p15:clr>
            <a:srgbClr val="A4A3A4"/>
          </p15:clr>
        </p15:guide>
        <p15:guide id="15" orient="horz" pos="927">
          <p15:clr>
            <a:srgbClr val="A4A3A4"/>
          </p15:clr>
        </p15:guide>
        <p15:guide id="16" orient="horz" pos="325">
          <p15:clr>
            <a:srgbClr val="A4A3A4"/>
          </p15:clr>
        </p15:guide>
        <p15:guide id="17" pos="3859">
          <p15:clr>
            <a:srgbClr val="A4A3A4"/>
          </p15:clr>
        </p15:guide>
        <p15:guide id="18" pos="258">
          <p15:clr>
            <a:srgbClr val="A4A3A4"/>
          </p15:clr>
        </p15:guide>
        <p15:guide id="19" pos="5505">
          <p15:clr>
            <a:srgbClr val="A4A3A4"/>
          </p15:clr>
        </p15:guide>
        <p15:guide id="20" pos="3025">
          <p15:clr>
            <a:srgbClr val="A4A3A4"/>
          </p15:clr>
        </p15:guide>
        <p15:guide id="21" pos="2737">
          <p15:clr>
            <a:srgbClr val="A4A3A4"/>
          </p15:clr>
        </p15:guide>
        <p15:guide id="22" pos="2060">
          <p15:clr>
            <a:srgbClr val="A4A3A4"/>
          </p15:clr>
        </p15:guide>
        <p15:guide id="23" pos="1902">
          <p15:clr>
            <a:srgbClr val="A4A3A4"/>
          </p15:clr>
        </p15:guide>
        <p15:guide id="24" pos="370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1A"/>
    <a:srgbClr val="DCDCDA"/>
    <a:srgbClr val="EBD8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269" autoAdjust="0"/>
    <p:restoredTop sz="61046" autoAdjust="0"/>
  </p:normalViewPr>
  <p:slideViewPr>
    <p:cSldViewPr snapToGrid="0" snapToObjects="1">
      <p:cViewPr varScale="1">
        <p:scale>
          <a:sx n="109" d="100"/>
          <a:sy n="109" d="100"/>
        </p:scale>
        <p:origin x="192" y="960"/>
      </p:cViewPr>
      <p:guideLst>
        <p:guide orient="horz" pos="869"/>
        <p:guide orient="horz" pos="3977"/>
        <p:guide orient="horz" pos="1095"/>
        <p:guide orient="horz" pos="433"/>
        <p:guide pos="5145"/>
        <p:guide pos="344"/>
        <p:guide pos="7340"/>
        <p:guide pos="4033"/>
        <p:guide pos="3649"/>
        <p:guide pos="2747"/>
        <p:guide pos="2536"/>
        <p:guide pos="4939"/>
        <p:guide orient="horz" pos="731"/>
        <p:guide orient="horz" pos="3062"/>
        <p:guide orient="horz" pos="927"/>
        <p:guide orient="horz" pos="325"/>
        <p:guide pos="3859"/>
        <p:guide pos="258"/>
        <p:guide pos="5505"/>
        <p:guide pos="3025"/>
        <p:guide pos="2737"/>
        <p:guide pos="2060"/>
        <p:guide pos="1902"/>
        <p:guide pos="370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08"/>
    </p:cViewPr>
  </p:sorterViewPr>
  <p:notesViewPr>
    <p:cSldViewPr snapToGrid="0" snapToObjects="1">
      <p:cViewPr>
        <p:scale>
          <a:sx n="90" d="100"/>
          <a:sy n="90" d="100"/>
        </p:scale>
        <p:origin x="-2034" y="124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>
                <a:latin typeface="+mj-lt"/>
              </a:rPr>
              <a:t>Introduction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8D2BCE2-7010-F644-AB89-A65EE5A67640}" type="datetimeFigureOut">
              <a:rPr lang="en-US" smtClean="0">
                <a:latin typeface="+mj-lt"/>
              </a:rPr>
              <a:t>8/22/18</a:t>
            </a:fld>
            <a:endParaRPr lang="en-US">
              <a:latin typeface="+mj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9CA57E9-51A2-7947-AB37-7FD92AC46FAB}" type="slidenum">
              <a:rPr lang="en-US" smtClean="0">
                <a:latin typeface="+mj-lt"/>
              </a:rPr>
              <a:t>‹#›</a:t>
            </a:fld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2453114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186355" tIns="46589" rIns="186355" bIns="46589" rtlCol="0" anchor="ctr" anchorCtr="0"/>
          <a:lstStyle>
            <a:lvl1pPr algn="l">
              <a:defRPr sz="1200">
                <a:latin typeface="+mj-lt"/>
                <a:cs typeface="Arial"/>
              </a:defRPr>
            </a:lvl1pPr>
          </a:lstStyle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186355" tIns="46589" rIns="186355" bIns="46589" rtlCol="0" anchor="ctr" anchorCtr="0"/>
          <a:lstStyle>
            <a:lvl1pPr algn="r">
              <a:defRPr sz="1200">
                <a:latin typeface="+mj-lt"/>
                <a:cs typeface="Arial"/>
              </a:defRPr>
            </a:lvl1pPr>
          </a:lstStyle>
          <a:p>
            <a:fld id="{98604DDD-2496-49BA-A92D-93BCCF281F50}" type="datetimeFigureOut">
              <a:rPr lang="en-US" smtClean="0"/>
              <a:pPr/>
              <a:t>8/22/18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71550" y="673100"/>
            <a:ext cx="5067300" cy="2851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73827" y="3725239"/>
            <a:ext cx="6062747" cy="4873932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186355" tIns="46589" rIns="186355" bIns="46589" rtlCol="0" anchor="ctr" anchorCtr="0"/>
          <a:lstStyle>
            <a:lvl1pPr algn="l">
              <a:defRPr sz="1200">
                <a:latin typeface="+mj-lt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186355" tIns="46589" rIns="186355" bIns="46589" rtlCol="0" anchor="ctr" anchorCtr="0"/>
          <a:lstStyle>
            <a:lvl1pPr algn="r">
              <a:defRPr sz="1200">
                <a:latin typeface="+mj-lt"/>
                <a:cs typeface="Arial"/>
              </a:defRPr>
            </a:lvl1pPr>
          </a:lstStyle>
          <a:p>
            <a:fld id="{D69323AF-D38B-4DB9-A28C-9CA60664DDD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308507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685800" rtl="0" eaLnBrk="1" latinLnBrk="0" hangingPunct="1">
      <a:spcBef>
        <a:spcPts val="900"/>
      </a:spcBef>
      <a:defRPr sz="1200" kern="1200">
        <a:solidFill>
          <a:schemeClr val="tx1"/>
        </a:solidFill>
        <a:latin typeface="+mj-lt"/>
        <a:ea typeface="+mn-ea"/>
        <a:cs typeface="Arial"/>
      </a:defRPr>
    </a:lvl1pPr>
    <a:lvl2pPr marL="137160" indent="-137160" algn="l" defTabSz="685800" rtl="0" eaLnBrk="1" latinLnBrk="0" hangingPunct="1">
      <a:spcBef>
        <a:spcPts val="450"/>
      </a:spcBef>
      <a:buFont typeface="Arial"/>
      <a:buChar char="•"/>
      <a:defRPr sz="1100" kern="1200">
        <a:solidFill>
          <a:schemeClr val="tx1"/>
        </a:solidFill>
        <a:latin typeface="+mj-lt"/>
        <a:ea typeface="+mn-ea"/>
        <a:cs typeface="Arial"/>
      </a:defRPr>
    </a:lvl2pPr>
    <a:lvl3pPr marL="342900" indent="-137160" algn="l" defTabSz="685800" rtl="0" eaLnBrk="1" latinLnBrk="0" hangingPunct="1">
      <a:spcBef>
        <a:spcPts val="450"/>
      </a:spcBef>
      <a:buFont typeface="Arial"/>
      <a:buChar char="•"/>
      <a:defRPr sz="1100" kern="1200">
        <a:solidFill>
          <a:schemeClr val="tx1"/>
        </a:solidFill>
        <a:latin typeface="+mj-lt"/>
        <a:ea typeface="+mn-ea"/>
        <a:cs typeface="Arial"/>
      </a:defRPr>
    </a:lvl3pPr>
    <a:lvl4pPr marL="582930" indent="-137160" algn="l" defTabSz="685800" rtl="0" eaLnBrk="1" latinLnBrk="0" hangingPunct="1">
      <a:spcBef>
        <a:spcPts val="450"/>
      </a:spcBef>
      <a:buFont typeface="Arial"/>
      <a:buChar char="•"/>
      <a:defRPr sz="1100" kern="1200">
        <a:solidFill>
          <a:schemeClr val="tx1"/>
        </a:solidFill>
        <a:latin typeface="+mj-lt"/>
        <a:ea typeface="+mn-ea"/>
        <a:cs typeface="Arial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Arial"/>
        <a:ea typeface="+mn-ea"/>
        <a:cs typeface="Arial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72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29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589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0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56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682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9165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9362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7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79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marL="227013" indent="-227013" eaLnBrk="1" hangingPunct="1">
              <a:spcBef>
                <a:spcPct val="0"/>
              </a:spcBef>
              <a:spcAft>
                <a:spcPts val="1800"/>
              </a:spcAft>
            </a:pPr>
            <a:r>
              <a:rPr lang="en-US" altLang="en-US" sz="18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 top-flight academic research program in bioinformatics -- </a:t>
            </a:r>
            <a:r>
              <a:rPr lang="en-US" altLang="en-US" sz="1800" i="1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 an MD Anderson Context</a:t>
            </a:r>
          </a:p>
          <a:p>
            <a:pPr marL="227013" indent="-227013" eaLnBrk="1" hangingPunct="1">
              <a:spcBef>
                <a:spcPct val="0"/>
              </a:spcBef>
              <a:spcAft>
                <a:spcPts val="1800"/>
              </a:spcAft>
            </a:pPr>
            <a:r>
              <a:rPr lang="en-US" altLang="en-US" sz="18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Top-flight bioinformatics support for MD Anderson programs</a:t>
            </a:r>
          </a:p>
          <a:p>
            <a:pPr eaLnBrk="1" hangingPunct="1"/>
            <a:endParaRPr lang="en-US" altLang="en-US" sz="1800" b="1" dirty="0">
              <a:solidFill>
                <a:srgbClr val="0000FF"/>
              </a:solidFill>
            </a:endParaRPr>
          </a:p>
          <a:p>
            <a:pPr eaLnBrk="1" hangingPunct="1"/>
            <a:r>
              <a:rPr lang="en-US" altLang="en-US" sz="1800" b="1" dirty="0">
                <a:solidFill>
                  <a:srgbClr val="0000FF"/>
                </a:solidFill>
              </a:rPr>
              <a:t>20 analysts, 15 faculty</a:t>
            </a:r>
          </a:p>
          <a:p>
            <a:pPr eaLnBrk="1" hangingPunct="1"/>
            <a:r>
              <a:rPr lang="en-US" altLang="en-US" sz="1800" b="1" dirty="0">
                <a:solidFill>
                  <a:srgbClr val="0000FF"/>
                </a:solidFill>
              </a:rPr>
              <a:t>6 software engineering team</a:t>
            </a:r>
          </a:p>
          <a:p>
            <a:pPr eaLnBrk="1" hangingPunct="1"/>
            <a:endParaRPr lang="en-US" altLang="en-US" sz="1800" b="1" dirty="0">
              <a:solidFill>
                <a:srgbClr val="0000FF"/>
              </a:solidFill>
            </a:endParaRPr>
          </a:p>
          <a:p>
            <a:pPr eaLnBrk="1" hangingPunct="1">
              <a:spcAft>
                <a:spcPts val="600"/>
              </a:spcAft>
            </a:pPr>
            <a:r>
              <a:rPr lang="en-US" alt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122 authorships on 108 peer-reviewed publications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9.2 per faculty member</a:t>
            </a:r>
          </a:p>
          <a:p>
            <a:pPr eaLnBrk="1" hangingPunct="1">
              <a:spcAft>
                <a:spcPts val="2400"/>
              </a:spcAft>
            </a:pPr>
            <a:r>
              <a:rPr lang="en-US" alt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4.1 per Analyst</a:t>
            </a:r>
          </a:p>
          <a:p>
            <a:pPr eaLnBrk="1" hangingPunct="1">
              <a:spcAft>
                <a:spcPts val="2400"/>
              </a:spcAft>
            </a:pPr>
            <a:r>
              <a:rPr lang="en-US" alt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• NEJM (7), Cell (8), Nature (5), other Nature journals (6),                      Cancer Cell (4)</a:t>
            </a:r>
          </a:p>
          <a:p>
            <a:pPr eaLnBrk="1" hangingPunct="1">
              <a:spcAft>
                <a:spcPts val="2400"/>
              </a:spcAft>
            </a:pPr>
            <a:r>
              <a:rPr lang="en-US" alt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• Grants as PI (last 5 years): &gt;$35 million</a:t>
            </a:r>
          </a:p>
          <a:p>
            <a:pPr eaLnBrk="1" hangingPunct="1"/>
            <a:endParaRPr lang="en-US" altLang="en-US" sz="1800" b="1" dirty="0">
              <a:solidFill>
                <a:srgbClr val="0000FF"/>
              </a:solidFill>
            </a:endParaRPr>
          </a:p>
          <a:p>
            <a:pPr eaLnBrk="1" hangingPunct="1"/>
            <a:r>
              <a:rPr lang="en-US" altLang="en-US" sz="1800" b="1" dirty="0">
                <a:solidFill>
                  <a:srgbClr val="0000FF"/>
                </a:solidFill>
              </a:rPr>
              <a:t>In 2016:</a:t>
            </a:r>
          </a:p>
          <a:p>
            <a:pPr eaLnBrk="1" hangingPunct="1"/>
            <a:r>
              <a:rPr lang="en-US" altLang="en-US" sz="1800" b="1" dirty="0">
                <a:solidFill>
                  <a:srgbClr val="0000FF"/>
                </a:solidFill>
              </a:rPr>
              <a:t>Worked on 376 projects for</a:t>
            </a:r>
          </a:p>
          <a:p>
            <a:pPr eaLnBrk="1" hangingPunct="1"/>
            <a:r>
              <a:rPr lang="en-US" altLang="en-US" sz="1800" b="1" dirty="0">
                <a:solidFill>
                  <a:srgbClr val="0000FF"/>
                </a:solidFill>
              </a:rPr>
              <a:t>122 Principal Investigators</a:t>
            </a:r>
          </a:p>
          <a:p>
            <a:pPr eaLnBrk="1" hangingPunct="1"/>
            <a:r>
              <a:rPr lang="en-US" altLang="en-US" sz="1800" b="1" dirty="0">
                <a:solidFill>
                  <a:srgbClr val="0000FF"/>
                </a:solidFill>
              </a:rPr>
              <a:t>In 50 MDACC departments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3581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086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294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7072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275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771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775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031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630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783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Laptop,</a:t>
            </a:r>
            <a:r>
              <a:rPr lang="en-US" baseline="0" dirty="0"/>
              <a:t> PC, servers, clusters</a:t>
            </a:r>
          </a:p>
          <a:p>
            <a:endParaRPr lang="en-US" baseline="0" dirty="0"/>
          </a:p>
          <a:p>
            <a:r>
              <a:rPr lang="en-US" baseline="0" dirty="0"/>
              <a:t>Data from core facility to cluster to server to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01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Laptop,</a:t>
            </a:r>
            <a:r>
              <a:rPr lang="en-US" baseline="0" dirty="0"/>
              <a:t> PC, servers, clusters</a:t>
            </a:r>
          </a:p>
          <a:p>
            <a:endParaRPr lang="en-US" baseline="0" dirty="0"/>
          </a:p>
          <a:p>
            <a:r>
              <a:rPr lang="en-US" baseline="0" dirty="0"/>
              <a:t>Data from core facility to cluster to server to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3451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Laptop,</a:t>
            </a:r>
            <a:r>
              <a:rPr lang="en-US" baseline="0" dirty="0"/>
              <a:t> PC, servers, clusters</a:t>
            </a:r>
          </a:p>
          <a:p>
            <a:endParaRPr lang="en-US" baseline="0" dirty="0"/>
          </a:p>
          <a:p>
            <a:r>
              <a:rPr lang="en-US" baseline="0" dirty="0"/>
              <a:t>Data from core facility to cluster to server to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1383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Laptop,</a:t>
            </a:r>
            <a:r>
              <a:rPr lang="en-US" baseline="0" dirty="0"/>
              <a:t> PC, servers, clusters</a:t>
            </a:r>
          </a:p>
          <a:p>
            <a:endParaRPr lang="en-US" baseline="0" dirty="0"/>
          </a:p>
          <a:p>
            <a:r>
              <a:rPr lang="en-US" baseline="0" dirty="0"/>
              <a:t>Data from core facility to cluster to server to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438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Management</a:t>
            </a:r>
            <a:r>
              <a:rPr lang="en-US" baseline="0" dirty="0"/>
              <a:t> of scripts</a:t>
            </a:r>
          </a:p>
          <a:p>
            <a:r>
              <a:rPr lang="en-US" baseline="0" dirty="0"/>
              <a:t>2. Readability and reproducibility of workflows</a:t>
            </a:r>
          </a:p>
          <a:p>
            <a:r>
              <a:rPr lang="en-US" baseline="0" dirty="0"/>
              <a:t>3. Deploy jobs on clusters.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512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Workflows are counter-productive if they require you to use another environment even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29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1200" b="1" dirty="0" err="1"/>
              <a:t>Jupyter</a:t>
            </a:r>
            <a:r>
              <a:rPr lang="en-US" sz="1200" b="1" dirty="0"/>
              <a:t> is a bit behind as an IDE</a:t>
            </a:r>
            <a:endParaRPr lang="en-US" sz="1200" dirty="0"/>
          </a:p>
          <a:p>
            <a:pPr marL="285750" indent="-285750">
              <a:buFont typeface="Arial" charset="0"/>
              <a:buChar char="•"/>
            </a:pPr>
            <a:r>
              <a:rPr lang="en-US" sz="1200" dirty="0"/>
              <a:t>Line-by-line execution *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200" dirty="0"/>
              <a:t>Console window *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200" dirty="0"/>
              <a:t>Variable inspector	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200" dirty="0"/>
              <a:t>Preview of files, figures </a:t>
            </a:r>
            <a:r>
              <a:rPr lang="en-US" sz="1200" dirty="0" err="1"/>
              <a:t>etc</a:t>
            </a:r>
            <a:endParaRPr lang="en-US" sz="1200" dirty="0"/>
          </a:p>
          <a:p>
            <a:pPr marL="285750" indent="-285750">
              <a:buFont typeface="Arial" charset="0"/>
              <a:buChar char="•"/>
            </a:pPr>
            <a:r>
              <a:rPr lang="en-US" sz="1200" dirty="0"/>
              <a:t>Separation of results from transient information (progress, debug message </a:t>
            </a:r>
            <a:r>
              <a:rPr lang="en-US" sz="1200" dirty="0" err="1"/>
              <a:t>etc</a:t>
            </a:r>
            <a:r>
              <a:rPr lang="en-US" sz="1200" dirty="0"/>
              <a:t>)</a:t>
            </a:r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r>
              <a:rPr lang="en-US" sz="1200" b="1" dirty="0" err="1"/>
              <a:t>Jupyter</a:t>
            </a:r>
            <a:r>
              <a:rPr lang="en-US" sz="1200" b="1" dirty="0"/>
              <a:t> supports only one kernel in a notebook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Limited support for multi-language data analysis (magics, inter-language modules)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Difficulties in notebook management, report generation </a:t>
            </a:r>
            <a:r>
              <a:rPr lang="en-US" sz="1200" dirty="0" err="1"/>
              <a:t>etc</a:t>
            </a:r>
            <a:r>
              <a:rPr lang="en-US" sz="1200" dirty="0"/>
              <a:t> if multiple notebooks are used</a:t>
            </a:r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r>
              <a:rPr lang="en-US" sz="1200" b="1" dirty="0" err="1"/>
              <a:t>Jupyter</a:t>
            </a:r>
            <a:r>
              <a:rPr lang="en-US" sz="1200" b="1" dirty="0"/>
              <a:t> is not designed for batch data processing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Limited support for computer clusters, remote execution, task monitor and management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Separate environments are needed to use workflow systems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Difficulties in converting </a:t>
            </a:r>
            <a:r>
              <a:rPr lang="en-US" sz="1200" dirty="0" err="1"/>
              <a:t>Jupyter</a:t>
            </a:r>
            <a:r>
              <a:rPr lang="en-US" sz="1200" dirty="0"/>
              <a:t> workflows to workflow systems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endParaRPr lang="en-US" sz="1200" dirty="0"/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Michael Phelps vs Usain Bolt</a:t>
            </a:r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686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A329-B96B-4D4C-B794-7B2357D5B1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86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A329-B96B-4D4C-B794-7B2357D5B1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91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A329-B96B-4D4C-B794-7B2357D5B1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2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2820924"/>
            <a:ext cx="9153144" cy="23225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7520" y="3703320"/>
            <a:ext cx="5715000" cy="411480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450"/>
              </a:spcBef>
              <a:buNone/>
              <a:defRPr sz="1400" b="0">
                <a:solidFill>
                  <a:schemeClr val="accent6"/>
                </a:solidFill>
                <a:latin typeface="+mj-lt"/>
                <a:cs typeface="Arial" pitchFamily="34" charset="0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4869180"/>
            <a:ext cx="9144000" cy="2743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11" name="Straight Connector 10"/>
          <p:cNvCxnSpPr/>
          <p:nvPr userDrawn="1"/>
        </p:nvCxnSpPr>
        <p:spPr bwMode="gray">
          <a:xfrm>
            <a:off x="0" y="4869180"/>
            <a:ext cx="9144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3017520" y="4160520"/>
            <a:ext cx="5715000" cy="64008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3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+mj-lt"/>
                <a:cs typeface="Arial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3017520"/>
            <a:ext cx="5715000" cy="64008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2200" b="1"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6" name="Picture 2" descr="C:\Users\michelle\Downloads\MDA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3054123"/>
            <a:ext cx="1828800" cy="88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457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11480" y="3931920"/>
            <a:ext cx="8321040" cy="914400"/>
          </a:xfrm>
        </p:spPr>
        <p:txBody>
          <a:bodyPr/>
          <a:lstStyle>
            <a:lvl1pPr>
              <a:defRPr sz="1400" b="1" cap="all">
                <a:latin typeface="+mj-lt"/>
                <a:cs typeface="Arial" pitchFamily="34" charset="0"/>
              </a:defRPr>
            </a:lvl1pPr>
            <a:lvl2pPr marL="0" indent="0">
              <a:buNone/>
              <a:defRPr sz="1400">
                <a:latin typeface="+mn-lt"/>
                <a:cs typeface="Times New Roman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5"/>
          </p:nvPr>
        </p:nvSpPr>
        <p:spPr>
          <a:xfrm>
            <a:off x="411482" y="1463040"/>
            <a:ext cx="8321675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8111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411480" y="1261872"/>
            <a:ext cx="8321040" cy="822960"/>
          </a:xfrm>
        </p:spPr>
        <p:txBody>
          <a:bodyPr anchor="t"/>
          <a:lstStyle>
            <a:lvl1pPr algn="l">
              <a:defRPr sz="26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 bwMode="gray">
          <a:xfrm>
            <a:off x="8436189" y="218454"/>
            <a:ext cx="296333" cy="1615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41753-90EA-4E44-9BB8-633978F3CCC4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/>
          </p:nvPr>
        </p:nvSpPr>
        <p:spPr bwMode="gray">
          <a:xfrm>
            <a:off x="411480" y="2286000"/>
            <a:ext cx="4572000" cy="1234440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450"/>
              </a:spcAft>
              <a:defRPr sz="2000" b="1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Aft>
                <a:spcPts val="225"/>
              </a:spcAft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2" y="299245"/>
            <a:ext cx="270933" cy="0"/>
          </a:xfrm>
          <a:prstGeom prst="line">
            <a:avLst/>
          </a:prstGeom>
          <a:ln w="444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 userDrawn="1"/>
        </p:nvSpPr>
        <p:spPr bwMode="gray">
          <a:xfrm>
            <a:off x="414860" y="218454"/>
            <a:ext cx="822960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85783"/>
            <a:r>
              <a:rPr lang="en-US" sz="1050" dirty="0">
                <a:solidFill>
                  <a:srgbClr val="FFFFFF"/>
                </a:solidFill>
                <a:latin typeface="+mj-lt"/>
                <a:cs typeface="Arial" pitchFamily="34" charset="0"/>
              </a:rPr>
              <a:t>MD Anderson 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1316419" y="216949"/>
            <a:ext cx="0" cy="1645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395019" y="220081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9963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 bwMode="gray">
          <a:xfrm>
            <a:off x="8436189" y="218454"/>
            <a:ext cx="296333" cy="1615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41753-90EA-4E44-9BB8-633978F3CCC4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 bwMode="gray">
          <a:xfrm>
            <a:off x="1417320" y="218454"/>
            <a:ext cx="6400800" cy="1615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 bwMode="gray">
          <a:xfrm>
            <a:off x="411480" y="1216152"/>
            <a:ext cx="8321040" cy="2651760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sz="2600" b="1">
                <a:solidFill>
                  <a:schemeClr val="bg1"/>
                </a:solidFill>
                <a:latin typeface="+mj-lt"/>
                <a:cs typeface="Arial"/>
              </a:defRPr>
            </a:lvl1pPr>
            <a:lvl2pPr>
              <a:spcBef>
                <a:spcPts val="6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 bwMode="gray">
          <a:xfrm>
            <a:off x="2" y="299245"/>
            <a:ext cx="270933" cy="0"/>
          </a:xfrm>
          <a:prstGeom prst="line">
            <a:avLst/>
          </a:prstGeom>
          <a:ln w="444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 bwMode="gray">
          <a:xfrm>
            <a:off x="414860" y="218454"/>
            <a:ext cx="822960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85783"/>
            <a:r>
              <a:rPr lang="en-US" sz="1050" dirty="0">
                <a:solidFill>
                  <a:srgbClr val="FFFFFF"/>
                </a:solidFill>
                <a:latin typeface="+mj-lt"/>
                <a:cs typeface="Arial" pitchFamily="34" charset="0"/>
              </a:rPr>
              <a:t>MD Anderson </a:t>
            </a:r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1316419" y="216949"/>
            <a:ext cx="0" cy="1645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031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2820924"/>
            <a:ext cx="9153144" cy="23225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7520" y="3863340"/>
            <a:ext cx="5715000" cy="274320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450"/>
              </a:spcBef>
              <a:buNone/>
              <a:defRPr sz="1400" b="0">
                <a:solidFill>
                  <a:schemeClr val="accent6"/>
                </a:solidFill>
                <a:latin typeface="+mj-lt"/>
                <a:cs typeface="Arial" pitchFamily="34" charset="0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4869180"/>
            <a:ext cx="9144000" cy="2743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3017520" y="4206240"/>
            <a:ext cx="5715000" cy="5943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300" b="1">
                <a:solidFill>
                  <a:srgbClr val="413C38"/>
                </a:solidFill>
                <a:latin typeface="+mj-lt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+mj-lt"/>
                <a:cs typeface="Arial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3017520"/>
            <a:ext cx="5715000" cy="77724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1800" b="1"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 bwMode="gray">
          <a:xfrm>
            <a:off x="0" y="4869180"/>
            <a:ext cx="9144000" cy="0"/>
          </a:xfrm>
          <a:prstGeom prst="line">
            <a:avLst/>
          </a:prstGeom>
          <a:ln w="38100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C:\Users\michelle\Downloads\MDA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3054123"/>
            <a:ext cx="1828800" cy="88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675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0" y="0"/>
            <a:ext cx="9153144" cy="2834640"/>
          </a:xfrm>
          <a:solidFill>
            <a:schemeClr val="bg1">
              <a:lumMod val="75000"/>
            </a:schemeClr>
          </a:solidFill>
          <a:effectLst/>
        </p:spPr>
        <p:txBody>
          <a:bodyPr anchor="ctr" anchorCtr="1">
            <a:noAutofit/>
          </a:bodyPr>
          <a:lstStyle>
            <a:lvl1pPr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2820924"/>
            <a:ext cx="9153144" cy="23225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/>
          </a:p>
        </p:txBody>
      </p:sp>
      <p:sp>
        <p:nvSpPr>
          <p:cNvPr id="18" name="Rectangle 17"/>
          <p:cNvSpPr/>
          <p:nvPr userDrawn="1"/>
        </p:nvSpPr>
        <p:spPr>
          <a:xfrm>
            <a:off x="0" y="4869180"/>
            <a:ext cx="9144000" cy="27432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FFFF"/>
              </a:solidFill>
            </a:endParaRPr>
          </a:p>
        </p:txBody>
      </p:sp>
      <p:cxnSp>
        <p:nvCxnSpPr>
          <p:cNvPr id="19" name="Straight Connector 18"/>
          <p:cNvCxnSpPr/>
          <p:nvPr userDrawn="1"/>
        </p:nvCxnSpPr>
        <p:spPr bwMode="gray">
          <a:xfrm>
            <a:off x="0" y="4869180"/>
            <a:ext cx="9144000" cy="0"/>
          </a:xfrm>
          <a:prstGeom prst="line">
            <a:avLst/>
          </a:prstGeom>
          <a:ln w="38100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7520" y="3703320"/>
            <a:ext cx="5715000" cy="411480"/>
          </a:xfrm>
          <a:effectLst/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450"/>
              </a:spcBef>
              <a:buNone/>
              <a:defRPr sz="1600" b="1">
                <a:solidFill>
                  <a:schemeClr val="accent6"/>
                </a:solidFill>
                <a:latin typeface="+mj-lt"/>
                <a:cs typeface="Arial" pitchFamily="34" charset="0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3017520" y="4160520"/>
            <a:ext cx="5715000" cy="640080"/>
          </a:xfrm>
          <a:effectLst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3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+mj-lt"/>
                <a:cs typeface="Arial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3017520"/>
            <a:ext cx="5715000" cy="640080"/>
          </a:xfrm>
          <a:effectLst/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2800" b="1"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2" descr="C:\Users\michelle\Downloads\MDA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3054124"/>
            <a:ext cx="1828800" cy="88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038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2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3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4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2" y="731520"/>
            <a:ext cx="8320703" cy="640080"/>
          </a:xfrm>
        </p:spPr>
        <p:txBody>
          <a:bodyPr anchor="b" anchorCtr="0"/>
          <a:lstStyle>
            <a:lvl1pPr>
              <a:defRPr sz="19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11479" y="1737360"/>
            <a:ext cx="2606040" cy="2651760"/>
          </a:xfrm>
        </p:spPr>
        <p:txBody>
          <a:bodyPr/>
          <a:lstStyle>
            <a:lvl1pPr marL="257168" indent="-257168">
              <a:spcAft>
                <a:spcPts val="450"/>
              </a:spcAft>
              <a:buClr>
                <a:schemeClr val="accent6"/>
              </a:buClr>
              <a:buFont typeface="Wingdings" charset="2"/>
              <a:buAutoNum type="arabicPlain"/>
              <a:defRPr sz="1400" b="1" i="0" cap="all">
                <a:latin typeface="+mj-lt"/>
              </a:defRPr>
            </a:lvl1pPr>
            <a:lvl2pPr marL="342892" indent="0">
              <a:spcBef>
                <a:spcPts val="450"/>
              </a:spcBef>
              <a:buNone/>
              <a:defRPr sz="1400">
                <a:solidFill>
                  <a:srgbClr val="63666A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272652" y="1737360"/>
            <a:ext cx="2606040" cy="2651760"/>
          </a:xfrm>
        </p:spPr>
        <p:txBody>
          <a:bodyPr/>
          <a:lstStyle>
            <a:lvl1pPr marL="257168" indent="-257168">
              <a:spcAft>
                <a:spcPts val="450"/>
              </a:spcAft>
              <a:buClr>
                <a:schemeClr val="accent6"/>
              </a:buClr>
              <a:buFont typeface="Wingdings" charset="2"/>
              <a:buAutoNum type="arabicPlain"/>
              <a:defRPr sz="1400" b="1" i="0" cap="all">
                <a:latin typeface="+mj-lt"/>
              </a:defRPr>
            </a:lvl1pPr>
            <a:lvl2pPr marL="342892" indent="0">
              <a:spcBef>
                <a:spcPts val="450"/>
              </a:spcBef>
              <a:buNone/>
              <a:defRPr sz="1400">
                <a:solidFill>
                  <a:srgbClr val="63666A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133825" y="1737360"/>
            <a:ext cx="2606040" cy="2651760"/>
          </a:xfrm>
        </p:spPr>
        <p:txBody>
          <a:bodyPr/>
          <a:lstStyle>
            <a:lvl1pPr marL="257168" indent="-257168">
              <a:spcAft>
                <a:spcPts val="450"/>
              </a:spcAft>
              <a:buClr>
                <a:schemeClr val="accent6"/>
              </a:buClr>
              <a:buFont typeface="Wingdings" charset="2"/>
              <a:buAutoNum type="arabicPlain"/>
              <a:defRPr sz="1400" b="1" i="0" cap="all">
                <a:latin typeface="+mj-lt"/>
              </a:defRPr>
            </a:lvl1pPr>
            <a:lvl2pPr marL="342892" indent="0">
              <a:spcBef>
                <a:spcPts val="450"/>
              </a:spcBef>
              <a:buNone/>
              <a:defRPr sz="1400" baseline="0">
                <a:solidFill>
                  <a:srgbClr val="63666A"/>
                </a:solidFill>
              </a:defRPr>
            </a:lvl2pPr>
            <a:lvl5pPr marL="137156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1830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1480" y="1463040"/>
            <a:ext cx="8321040" cy="3383280"/>
          </a:xfrm>
        </p:spPr>
        <p:txBody>
          <a:bodyPr/>
          <a:lstStyle>
            <a:lvl2pPr>
              <a:defRPr sz="1800"/>
            </a:lvl2pPr>
            <a:lvl3pPr>
              <a:defRPr sz="1600"/>
            </a:lvl3pPr>
            <a:lvl4pPr>
              <a:defRPr sz="1400" baseline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3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8791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514350"/>
            <a:ext cx="832104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11480" y="1463040"/>
            <a:ext cx="3931920" cy="3383280"/>
          </a:xfrm>
        </p:spPr>
        <p:txBody>
          <a:bodyPr rIns="137160"/>
          <a:lstStyle>
            <a:lvl1pPr>
              <a:spcBef>
                <a:spcPts val="1200"/>
              </a:spcBef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463040"/>
            <a:ext cx="3931920" cy="3383280"/>
          </a:xfrm>
        </p:spPr>
        <p:txBody>
          <a:bodyPr rIns="137160"/>
          <a:lstStyle>
            <a:lvl1pPr>
              <a:spcBef>
                <a:spcPts val="1200"/>
              </a:spcBef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8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9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0845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11480" y="514350"/>
            <a:ext cx="832104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11480" y="1463040"/>
            <a:ext cx="2606040" cy="3383280"/>
          </a:xfrm>
        </p:spPr>
        <p:txBody>
          <a:bodyPr rIns="137160"/>
          <a:lstStyle>
            <a:lvl1pPr>
              <a:spcBef>
                <a:spcPts val="1200"/>
              </a:spcBef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xfrm>
            <a:off x="3268980" y="1463040"/>
            <a:ext cx="2606040" cy="3383280"/>
          </a:xfrm>
        </p:spPr>
        <p:txBody>
          <a:bodyPr rIns="137160"/>
          <a:lstStyle>
            <a:lvl1pPr>
              <a:spcBef>
                <a:spcPts val="1200"/>
              </a:spcBef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7"/>
          </p:nvPr>
        </p:nvSpPr>
        <p:spPr>
          <a:xfrm>
            <a:off x="6126480" y="1463040"/>
            <a:ext cx="2606040" cy="3383280"/>
          </a:xfrm>
        </p:spPr>
        <p:txBody>
          <a:bodyPr rIns="137160"/>
          <a:lstStyle>
            <a:lvl1pPr>
              <a:spcBef>
                <a:spcPts val="1200"/>
              </a:spcBef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9" name="SmartArt Placeholder 30"/>
          <p:cNvSpPr>
            <a:spLocks noGrp="1" noChangeAspect="1"/>
          </p:cNvSpPr>
          <p:nvPr>
            <p:ph type="dgm" sz="quarter" idx="20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0" name="SmartArt Placeholder 30"/>
          <p:cNvSpPr>
            <a:spLocks noGrp="1" noChangeAspect="1"/>
          </p:cNvSpPr>
          <p:nvPr>
            <p:ph type="dgm" sz="quarter" idx="21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SmartArt Placeholder 30"/>
          <p:cNvSpPr>
            <a:spLocks noGrp="1" noChangeAspect="1"/>
          </p:cNvSpPr>
          <p:nvPr>
            <p:ph type="dgm" sz="quarter" idx="22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0242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6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512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3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700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411480" y="1463040"/>
            <a:ext cx="2249424" cy="338328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3270251" y="1463040"/>
            <a:ext cx="5462272" cy="3383280"/>
          </a:xfrm>
        </p:spPr>
        <p:txBody>
          <a:bodyPr/>
          <a:lstStyle>
            <a:lvl1pPr>
              <a:spcBef>
                <a:spcPts val="1350"/>
              </a:spcBef>
              <a:spcAft>
                <a:spcPts val="0"/>
              </a:spcAft>
              <a:defRPr sz="1800" b="1">
                <a:latin typeface="+mj-lt"/>
                <a:cs typeface="Arial" pitchFamily="34" charset="0"/>
              </a:defRPr>
            </a:lvl1pPr>
            <a:lvl2pPr marL="0" indent="0">
              <a:spcBef>
                <a:spcPts val="450"/>
              </a:spcBef>
              <a:spcAft>
                <a:spcPts val="0"/>
              </a:spcAft>
              <a:buNone/>
              <a:defRPr sz="1800"/>
            </a:lvl2pPr>
            <a:lvl3pPr marL="0" indent="0">
              <a:spcBef>
                <a:spcPts val="2250"/>
              </a:spcBef>
              <a:spcAft>
                <a:spcPts val="0"/>
              </a:spcAft>
              <a:buNone/>
              <a:defRPr sz="1600"/>
            </a:lvl3pPr>
            <a:lvl4pPr marL="0" indent="0">
              <a:spcBef>
                <a:spcPts val="900"/>
              </a:spcBef>
              <a:spcAft>
                <a:spcPts val="0"/>
              </a:spcAft>
              <a:buNone/>
              <a:defRPr sz="1125"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SmartArt Placeholder 30"/>
          <p:cNvSpPr>
            <a:spLocks noGrp="1" noChangeAspect="1"/>
          </p:cNvSpPr>
          <p:nvPr>
            <p:ph type="dgm" sz="quarter" idx="20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SmartArt Placeholder 30"/>
          <p:cNvSpPr>
            <a:spLocks noGrp="1" noChangeAspect="1"/>
          </p:cNvSpPr>
          <p:nvPr>
            <p:ph type="dgm" sz="quarter" idx="21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2122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11480" y="514350"/>
            <a:ext cx="832104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11480" y="3657600"/>
            <a:ext cx="1828800" cy="1230202"/>
          </a:xfrm>
        </p:spPr>
        <p:txBody>
          <a:bodyPr>
            <a:noAutofit/>
          </a:bodyPr>
          <a:lstStyle>
            <a:lvl1pPr>
              <a:defRPr sz="1400" b="1">
                <a:latin typeface="+mj-lt"/>
                <a:cs typeface="Arial" pitchFamily="34" charset="0"/>
              </a:defRPr>
            </a:lvl1pPr>
            <a:lvl2pPr marL="0" indent="0">
              <a:buNone/>
              <a:defRPr sz="130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411480" y="1463040"/>
            <a:ext cx="1828800" cy="205740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Picture Placeholder 22"/>
          <p:cNvSpPr>
            <a:spLocks noGrp="1"/>
          </p:cNvSpPr>
          <p:nvPr>
            <p:ph type="pic" sz="quarter" idx="16"/>
          </p:nvPr>
        </p:nvSpPr>
        <p:spPr>
          <a:xfrm>
            <a:off x="2575560" y="1463040"/>
            <a:ext cx="1828800" cy="205740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5" name="Picture Placeholder 22"/>
          <p:cNvSpPr>
            <a:spLocks noGrp="1"/>
          </p:cNvSpPr>
          <p:nvPr>
            <p:ph type="pic" sz="quarter" idx="17"/>
          </p:nvPr>
        </p:nvSpPr>
        <p:spPr>
          <a:xfrm>
            <a:off x="4739640" y="1463040"/>
            <a:ext cx="1828800" cy="205740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6" name="Picture Placeholder 22"/>
          <p:cNvSpPr>
            <a:spLocks noGrp="1"/>
          </p:cNvSpPr>
          <p:nvPr>
            <p:ph type="pic" sz="quarter" idx="18"/>
          </p:nvPr>
        </p:nvSpPr>
        <p:spPr>
          <a:xfrm>
            <a:off x="6903720" y="1463040"/>
            <a:ext cx="1828800" cy="205740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575560" y="3657600"/>
            <a:ext cx="1828800" cy="1230202"/>
          </a:xfrm>
        </p:spPr>
        <p:txBody>
          <a:bodyPr>
            <a:noAutofit/>
          </a:bodyPr>
          <a:lstStyle>
            <a:lvl1pPr>
              <a:defRPr sz="1400" b="1">
                <a:latin typeface="+mj-lt"/>
                <a:cs typeface="Arial" pitchFamily="34" charset="0"/>
              </a:defRPr>
            </a:lvl1pPr>
            <a:lvl2pPr marL="0" indent="0">
              <a:buNone/>
              <a:defRPr sz="130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739640" y="3657600"/>
            <a:ext cx="1828800" cy="1230202"/>
          </a:xfrm>
        </p:spPr>
        <p:txBody>
          <a:bodyPr>
            <a:noAutofit/>
          </a:bodyPr>
          <a:lstStyle>
            <a:lvl1pPr>
              <a:defRPr sz="1400" b="1">
                <a:latin typeface="+mj-lt"/>
                <a:cs typeface="Arial" pitchFamily="34" charset="0"/>
              </a:defRPr>
            </a:lvl1pPr>
            <a:lvl2pPr marL="0" indent="0">
              <a:buNone/>
              <a:defRPr sz="130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6903720" y="3657600"/>
            <a:ext cx="1828800" cy="1230202"/>
          </a:xfrm>
        </p:spPr>
        <p:txBody>
          <a:bodyPr>
            <a:noAutofit/>
          </a:bodyPr>
          <a:lstStyle>
            <a:lvl1pPr>
              <a:defRPr sz="1400" b="1">
                <a:latin typeface="+mj-lt"/>
                <a:cs typeface="Arial" pitchFamily="34" charset="0"/>
              </a:defRPr>
            </a:lvl1pPr>
            <a:lvl2pPr marL="0" indent="0">
              <a:buNone/>
              <a:defRPr sz="130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SmartArt Placeholder 30"/>
          <p:cNvSpPr>
            <a:spLocks noGrp="1" noChangeAspect="1"/>
          </p:cNvSpPr>
          <p:nvPr>
            <p:ph type="dgm" sz="quarter" idx="23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SmartArt Placeholder 30"/>
          <p:cNvSpPr>
            <a:spLocks noGrp="1" noChangeAspect="1"/>
          </p:cNvSpPr>
          <p:nvPr>
            <p:ph type="dgm" sz="quarter" idx="24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SmartArt Placeholder 30"/>
          <p:cNvSpPr>
            <a:spLocks noGrp="1" noChangeAspect="1"/>
          </p:cNvSpPr>
          <p:nvPr>
            <p:ph type="dgm" sz="quarter" idx="25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0" name="SmartArt Placeholder 30"/>
          <p:cNvSpPr>
            <a:spLocks noGrp="1" noChangeAspect="1"/>
          </p:cNvSpPr>
          <p:nvPr>
            <p:ph type="dgm" sz="quarter" idx="26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0914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1480" y="1463040"/>
            <a:ext cx="8321040" cy="33832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0" y="297741"/>
            <a:ext cx="270933" cy="0"/>
          </a:xfrm>
          <a:prstGeom prst="line">
            <a:avLst/>
          </a:prstGeom>
          <a:ln w="44450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 bwMode="gray">
          <a:xfrm>
            <a:off x="414860" y="216950"/>
            <a:ext cx="2829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85783"/>
            <a:r>
              <a:rPr lang="en-US" sz="1050" dirty="0" err="1">
                <a:solidFill>
                  <a:schemeClr val="accent6"/>
                </a:solidFill>
                <a:latin typeface="+mj-lt"/>
                <a:cs typeface="Arial" pitchFamily="34" charset="0"/>
              </a:rPr>
              <a:t>SoS</a:t>
            </a:r>
            <a:endParaRPr lang="en-US" sz="1050" dirty="0">
              <a:solidFill>
                <a:schemeClr val="accent6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 bwMode="gray">
          <a:xfrm>
            <a:off x="709190" y="216949"/>
            <a:ext cx="0" cy="164592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07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</p:sldLayoutIdLst>
  <p:hf hdr="0" ftr="0" dt="0"/>
  <p:txStyles>
    <p:titleStyle>
      <a:lvl1pPr algn="l" defTabSz="685783" rtl="0" eaLnBrk="1" latinLnBrk="0" hangingPunct="1">
        <a:lnSpc>
          <a:spcPct val="100000"/>
        </a:lnSpc>
        <a:spcBef>
          <a:spcPct val="0"/>
        </a:spcBef>
        <a:buNone/>
        <a:defRPr sz="2200" b="1" kern="1200">
          <a:solidFill>
            <a:schemeClr val="tx1"/>
          </a:solidFill>
          <a:latin typeface="+mj-lt"/>
          <a:ea typeface="+mj-ea"/>
          <a:cs typeface="Arial" pitchFamily="34" charset="0"/>
        </a:defRPr>
      </a:lvl1pPr>
    </p:titleStyle>
    <p:bodyStyle>
      <a:lvl1pPr marL="0" indent="0" algn="l" defTabSz="685783" rtl="0" eaLnBrk="1" latinLnBrk="0" hangingPunct="1">
        <a:lnSpc>
          <a:spcPct val="100000"/>
        </a:lnSpc>
        <a:spcBef>
          <a:spcPts val="1400"/>
        </a:spcBef>
        <a:spcAft>
          <a:spcPts val="0"/>
        </a:spcAft>
        <a:buFont typeface="Arial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1pPr>
      <a:lvl2pPr marL="129776" indent="-129776" algn="l" defTabSz="685783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2pPr>
      <a:lvl3pPr marL="260597" indent="-129776" algn="l" defTabSz="685783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3pPr>
      <a:lvl4pPr marL="390896" indent="-129776" algn="l" defTabSz="685783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350" kern="1200">
          <a:solidFill>
            <a:schemeClr val="bg1"/>
          </a:solidFill>
          <a:latin typeface="Times New Roman" pitchFamily="18" charset="0"/>
          <a:ea typeface="+mn-ea"/>
          <a:cs typeface="Times New Roman" pitchFamily="18" charset="0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0.png"/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11" Type="http://schemas.openxmlformats.org/officeDocument/2006/relationships/image" Target="../media/image88.png"/><Relationship Id="rId5" Type="http://schemas.openxmlformats.org/officeDocument/2006/relationships/image" Target="../media/image84.png"/><Relationship Id="rId10" Type="http://schemas.openxmlformats.org/officeDocument/2006/relationships/image" Target="../media/image68.png"/><Relationship Id="rId4" Type="http://schemas.openxmlformats.org/officeDocument/2006/relationships/image" Target="../media/image64.png"/><Relationship Id="rId9" Type="http://schemas.openxmlformats.org/officeDocument/2006/relationships/image" Target="../media/image66.png"/><Relationship Id="rId14" Type="http://schemas.openxmlformats.org/officeDocument/2006/relationships/image" Target="../media/image70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tiff"/><Relationship Id="rId10" Type="http://schemas.openxmlformats.org/officeDocument/2006/relationships/image" Target="../media/image11.png"/><Relationship Id="rId4" Type="http://schemas.openxmlformats.org/officeDocument/2006/relationships/image" Target="../media/image5.tiff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tiff"/><Relationship Id="rId4" Type="http://schemas.openxmlformats.org/officeDocument/2006/relationships/image" Target="../media/image10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tiff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70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3" Type="http://schemas.openxmlformats.org/officeDocument/2006/relationships/image" Target="../media/image121.tiff"/><Relationship Id="rId7" Type="http://schemas.openxmlformats.org/officeDocument/2006/relationships/image" Target="../media/image125.tiff"/><Relationship Id="rId12" Type="http://schemas.openxmlformats.org/officeDocument/2006/relationships/image" Target="../media/image130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4.tiff"/><Relationship Id="rId11" Type="http://schemas.openxmlformats.org/officeDocument/2006/relationships/image" Target="../media/image129.png"/><Relationship Id="rId5" Type="http://schemas.openxmlformats.org/officeDocument/2006/relationships/image" Target="../media/image123.tiff"/><Relationship Id="rId10" Type="http://schemas.openxmlformats.org/officeDocument/2006/relationships/image" Target="../media/image128.png"/><Relationship Id="rId4" Type="http://schemas.openxmlformats.org/officeDocument/2006/relationships/image" Target="../media/image122.tiff"/><Relationship Id="rId9" Type="http://schemas.openxmlformats.org/officeDocument/2006/relationships/image" Target="../media/image1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tiff"/><Relationship Id="rId3" Type="http://schemas.openxmlformats.org/officeDocument/2006/relationships/image" Target="../media/image14.tiff"/><Relationship Id="rId21" Type="http://schemas.openxmlformats.org/officeDocument/2006/relationships/image" Target="../media/image32.tiff"/><Relationship Id="rId7" Type="http://schemas.openxmlformats.org/officeDocument/2006/relationships/image" Target="../media/image18.jpeg"/><Relationship Id="rId12" Type="http://schemas.openxmlformats.org/officeDocument/2006/relationships/image" Target="../media/image23.tiff"/><Relationship Id="rId17" Type="http://schemas.openxmlformats.org/officeDocument/2006/relationships/image" Target="../media/image28.tif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7.tiff"/><Relationship Id="rId20" Type="http://schemas.openxmlformats.org/officeDocument/2006/relationships/image" Target="../media/image31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tiff"/><Relationship Id="rId5" Type="http://schemas.openxmlformats.org/officeDocument/2006/relationships/image" Target="../media/image16.tiff"/><Relationship Id="rId15" Type="http://schemas.openxmlformats.org/officeDocument/2006/relationships/image" Target="../media/image26.png"/><Relationship Id="rId10" Type="http://schemas.openxmlformats.org/officeDocument/2006/relationships/image" Target="../media/image21.tiff"/><Relationship Id="rId19" Type="http://schemas.openxmlformats.org/officeDocument/2006/relationships/image" Target="../media/image30.png"/><Relationship Id="rId4" Type="http://schemas.openxmlformats.org/officeDocument/2006/relationships/image" Target="../media/image15.tiff"/><Relationship Id="rId9" Type="http://schemas.openxmlformats.org/officeDocument/2006/relationships/image" Target="../media/image20.tiff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13" Type="http://schemas.openxmlformats.org/officeDocument/2006/relationships/image" Target="../media/image26.png"/><Relationship Id="rId18" Type="http://schemas.openxmlformats.org/officeDocument/2006/relationships/image" Target="../media/image31.tiff"/><Relationship Id="rId3" Type="http://schemas.openxmlformats.org/officeDocument/2006/relationships/image" Target="../media/image14.tiff"/><Relationship Id="rId7" Type="http://schemas.openxmlformats.org/officeDocument/2006/relationships/image" Target="../media/image18.jpe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29.tiff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4.png"/><Relationship Id="rId5" Type="http://schemas.openxmlformats.org/officeDocument/2006/relationships/image" Target="../media/image16.tiff"/><Relationship Id="rId15" Type="http://schemas.openxmlformats.org/officeDocument/2006/relationships/image" Target="../media/image28.tiff"/><Relationship Id="rId10" Type="http://schemas.openxmlformats.org/officeDocument/2006/relationships/image" Target="../media/image23.tiff"/><Relationship Id="rId19" Type="http://schemas.openxmlformats.org/officeDocument/2006/relationships/image" Target="../media/image32.tiff"/><Relationship Id="rId4" Type="http://schemas.openxmlformats.org/officeDocument/2006/relationships/image" Target="../media/image15.tiff"/><Relationship Id="rId9" Type="http://schemas.openxmlformats.org/officeDocument/2006/relationships/image" Target="../media/image21.tiff"/><Relationship Id="rId14" Type="http://schemas.openxmlformats.org/officeDocument/2006/relationships/image" Target="../media/image27.tif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tiff"/><Relationship Id="rId3" Type="http://schemas.openxmlformats.org/officeDocument/2006/relationships/image" Target="../media/image14.tiff"/><Relationship Id="rId7" Type="http://schemas.openxmlformats.org/officeDocument/2006/relationships/image" Target="../media/image136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8.jpeg"/><Relationship Id="rId9" Type="http://schemas.openxmlformats.org/officeDocument/2006/relationships/image" Target="../media/image31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8.tiff"/><Relationship Id="rId4" Type="http://schemas.openxmlformats.org/officeDocument/2006/relationships/image" Target="../media/image133.gi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86.png"/><Relationship Id="rId18" Type="http://schemas.openxmlformats.org/officeDocument/2006/relationships/image" Target="../media/image146.png"/><Relationship Id="rId26" Type="http://schemas.openxmlformats.org/officeDocument/2006/relationships/image" Target="../media/image154.png"/><Relationship Id="rId3" Type="http://schemas.openxmlformats.org/officeDocument/2006/relationships/image" Target="../media/image140.png"/><Relationship Id="rId21" Type="http://schemas.openxmlformats.org/officeDocument/2006/relationships/image" Target="../media/image149.png"/><Relationship Id="rId7" Type="http://schemas.openxmlformats.org/officeDocument/2006/relationships/image" Target="../media/image144.tiff"/><Relationship Id="rId12" Type="http://schemas.openxmlformats.org/officeDocument/2006/relationships/image" Target="../media/image145.png"/><Relationship Id="rId17" Type="http://schemas.openxmlformats.org/officeDocument/2006/relationships/image" Target="../media/image88.png"/><Relationship Id="rId25" Type="http://schemas.openxmlformats.org/officeDocument/2006/relationships/image" Target="../media/image153.tiff"/><Relationship Id="rId2" Type="http://schemas.openxmlformats.org/officeDocument/2006/relationships/image" Target="../media/image139.png"/><Relationship Id="rId16" Type="http://schemas.openxmlformats.org/officeDocument/2006/relationships/image" Target="../media/image68.png"/><Relationship Id="rId20" Type="http://schemas.openxmlformats.org/officeDocument/2006/relationships/image" Target="../media/image148.png"/><Relationship Id="rId29" Type="http://schemas.openxmlformats.org/officeDocument/2006/relationships/image" Target="../media/image157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3.png"/><Relationship Id="rId11" Type="http://schemas.openxmlformats.org/officeDocument/2006/relationships/image" Target="../media/image84.png"/><Relationship Id="rId24" Type="http://schemas.openxmlformats.org/officeDocument/2006/relationships/image" Target="../media/image152.png"/><Relationship Id="rId32" Type="http://schemas.openxmlformats.org/officeDocument/2006/relationships/image" Target="../media/image160.tiff"/><Relationship Id="rId5" Type="http://schemas.openxmlformats.org/officeDocument/2006/relationships/image" Target="../media/image142.png"/><Relationship Id="rId15" Type="http://schemas.openxmlformats.org/officeDocument/2006/relationships/image" Target="../media/image66.png"/><Relationship Id="rId23" Type="http://schemas.openxmlformats.org/officeDocument/2006/relationships/image" Target="../media/image151.png"/><Relationship Id="rId28" Type="http://schemas.openxmlformats.org/officeDocument/2006/relationships/image" Target="../media/image156.png"/><Relationship Id="rId10" Type="http://schemas.openxmlformats.org/officeDocument/2006/relationships/image" Target="../media/image64.png"/><Relationship Id="rId19" Type="http://schemas.openxmlformats.org/officeDocument/2006/relationships/image" Target="../media/image147.png"/><Relationship Id="rId31" Type="http://schemas.openxmlformats.org/officeDocument/2006/relationships/image" Target="../media/image159.tiff"/><Relationship Id="rId4" Type="http://schemas.openxmlformats.org/officeDocument/2006/relationships/image" Target="../media/image141.png"/><Relationship Id="rId9" Type="http://schemas.openxmlformats.org/officeDocument/2006/relationships/image" Target="../media/image83.png"/><Relationship Id="rId14" Type="http://schemas.openxmlformats.org/officeDocument/2006/relationships/image" Target="../media/image87.png"/><Relationship Id="rId22" Type="http://schemas.openxmlformats.org/officeDocument/2006/relationships/image" Target="../media/image150.png"/><Relationship Id="rId27" Type="http://schemas.openxmlformats.org/officeDocument/2006/relationships/image" Target="../media/image155.png"/><Relationship Id="rId30" Type="http://schemas.openxmlformats.org/officeDocument/2006/relationships/image" Target="../media/image158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4.tiff"/><Relationship Id="rId4" Type="http://schemas.openxmlformats.org/officeDocument/2006/relationships/image" Target="../media/image1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13" Type="http://schemas.openxmlformats.org/officeDocument/2006/relationships/image" Target="../media/image24.png"/><Relationship Id="rId18" Type="http://schemas.openxmlformats.org/officeDocument/2006/relationships/image" Target="../media/image39.png"/><Relationship Id="rId3" Type="http://schemas.openxmlformats.org/officeDocument/2006/relationships/image" Target="../media/image34.png"/><Relationship Id="rId21" Type="http://schemas.openxmlformats.org/officeDocument/2006/relationships/image" Target="../media/image42.png"/><Relationship Id="rId7" Type="http://schemas.openxmlformats.org/officeDocument/2006/relationships/image" Target="../media/image23.tiff"/><Relationship Id="rId12" Type="http://schemas.openxmlformats.org/officeDocument/2006/relationships/image" Target="../media/image36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7.tiff"/><Relationship Id="rId20" Type="http://schemas.openxmlformats.org/officeDocument/2006/relationships/image" Target="../media/image41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tiff"/><Relationship Id="rId11" Type="http://schemas.openxmlformats.org/officeDocument/2006/relationships/image" Target="../media/image26.png"/><Relationship Id="rId24" Type="http://schemas.openxmlformats.org/officeDocument/2006/relationships/image" Target="../media/image14.tiff"/><Relationship Id="rId5" Type="http://schemas.openxmlformats.org/officeDocument/2006/relationships/image" Target="../media/image16.tiff"/><Relationship Id="rId15" Type="http://schemas.openxmlformats.org/officeDocument/2006/relationships/image" Target="../media/image28.tiff"/><Relationship Id="rId23" Type="http://schemas.openxmlformats.org/officeDocument/2006/relationships/image" Target="../media/image44.png"/><Relationship Id="rId10" Type="http://schemas.openxmlformats.org/officeDocument/2006/relationships/image" Target="../media/image35.png"/><Relationship Id="rId19" Type="http://schemas.openxmlformats.org/officeDocument/2006/relationships/image" Target="../media/image40.tiff"/><Relationship Id="rId4" Type="http://schemas.openxmlformats.org/officeDocument/2006/relationships/image" Target="../media/image15.tiff"/><Relationship Id="rId9" Type="http://schemas.openxmlformats.org/officeDocument/2006/relationships/image" Target="../media/image33.png"/><Relationship Id="rId14" Type="http://schemas.openxmlformats.org/officeDocument/2006/relationships/image" Target="../media/image32.tiff"/><Relationship Id="rId22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13" Type="http://schemas.openxmlformats.org/officeDocument/2006/relationships/image" Target="../media/image50.png"/><Relationship Id="rId3" Type="http://schemas.openxmlformats.org/officeDocument/2006/relationships/image" Target="../media/image45.tiff"/><Relationship Id="rId7" Type="http://schemas.openxmlformats.org/officeDocument/2006/relationships/image" Target="../media/image26.png"/><Relationship Id="rId12" Type="http://schemas.openxmlformats.org/officeDocument/2006/relationships/image" Target="../media/image4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11" Type="http://schemas.openxmlformats.org/officeDocument/2006/relationships/image" Target="../media/image48.tiff"/><Relationship Id="rId5" Type="http://schemas.openxmlformats.org/officeDocument/2006/relationships/image" Target="../media/image33.png"/><Relationship Id="rId10" Type="http://schemas.openxmlformats.org/officeDocument/2006/relationships/image" Target="../media/image47.tiff"/><Relationship Id="rId4" Type="http://schemas.openxmlformats.org/officeDocument/2006/relationships/image" Target="../media/image24.png"/><Relationship Id="rId9" Type="http://schemas.openxmlformats.org/officeDocument/2006/relationships/image" Target="../media/image28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13" Type="http://schemas.openxmlformats.org/officeDocument/2006/relationships/image" Target="../media/image61.tiff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tiff"/><Relationship Id="rId11" Type="http://schemas.openxmlformats.org/officeDocument/2006/relationships/image" Target="../media/image59.tiff"/><Relationship Id="rId5" Type="http://schemas.openxmlformats.org/officeDocument/2006/relationships/image" Target="../media/image53.tiff"/><Relationship Id="rId10" Type="http://schemas.openxmlformats.org/officeDocument/2006/relationships/image" Target="../media/image58.tiff"/><Relationship Id="rId4" Type="http://schemas.openxmlformats.org/officeDocument/2006/relationships/image" Target="../media/image52.tiff"/><Relationship Id="rId9" Type="http://schemas.openxmlformats.org/officeDocument/2006/relationships/image" Target="../media/image57.tiff"/><Relationship Id="rId14" Type="http://schemas.openxmlformats.org/officeDocument/2006/relationships/image" Target="../media/image62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6.png"/><Relationship Id="rId4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9.png"/><Relationship Id="rId7" Type="http://schemas.openxmlformats.org/officeDocument/2006/relationships/image" Target="../media/image7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11" Type="http://schemas.openxmlformats.org/officeDocument/2006/relationships/image" Target="../media/image74.tiff"/><Relationship Id="rId5" Type="http://schemas.openxmlformats.org/officeDocument/2006/relationships/image" Target="../media/image66.png"/><Relationship Id="rId10" Type="http://schemas.openxmlformats.org/officeDocument/2006/relationships/image" Target="../media/image73.png"/><Relationship Id="rId4" Type="http://schemas.openxmlformats.org/officeDocument/2006/relationships/image" Target="../media/image64.png"/><Relationship Id="rId9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"/>
            <a:ext cx="1438102" cy="56526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US" sz="1800" b="1" dirty="0">
              <a:latin typeface="+mj-lt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571750" y="3019185"/>
            <a:ext cx="6311900" cy="581266"/>
          </a:xfrm>
        </p:spPr>
        <p:txBody>
          <a:bodyPr/>
          <a:lstStyle/>
          <a:p>
            <a:r>
              <a:rPr lang="en-US" sz="2400" dirty="0"/>
              <a:t>Script of Scripts</a:t>
            </a:r>
            <a:br>
              <a:rPr lang="en-US" sz="1950" dirty="0"/>
            </a:br>
            <a:endParaRPr lang="en-US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27591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0909" y="4114800"/>
            <a:ext cx="1976582" cy="374073"/>
          </a:xfrm>
          <a:prstGeom prst="rect">
            <a:avLst/>
          </a:prstGeom>
        </p:spPr>
      </p:pic>
      <p:sp>
        <p:nvSpPr>
          <p:cNvPr id="12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571750" y="4114800"/>
            <a:ext cx="5715000" cy="640080"/>
          </a:xfrm>
        </p:spPr>
        <p:txBody>
          <a:bodyPr/>
          <a:lstStyle/>
          <a:p>
            <a:r>
              <a:rPr lang="en-US" dirty="0"/>
              <a:t>Bo Peng, PhD</a:t>
            </a:r>
          </a:p>
          <a:p>
            <a:pPr lvl="1"/>
            <a:r>
              <a:rPr lang="en-US" b="0" dirty="0"/>
              <a:t>Department of Bioinformatics and Computational Biology</a:t>
            </a:r>
          </a:p>
          <a:p>
            <a:pPr lvl="1"/>
            <a:r>
              <a:rPr lang="en-US" b="0" dirty="0"/>
              <a:t>The University of Texas MD Anderson </a:t>
            </a:r>
            <a:r>
              <a:rPr lang="en-US" b="0"/>
              <a:t>Cancer Center</a:t>
            </a:r>
            <a:endParaRPr lang="en-US" b="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571749" y="3394711"/>
            <a:ext cx="5849237" cy="411480"/>
          </a:xfrm>
        </p:spPr>
        <p:txBody>
          <a:bodyPr/>
          <a:lstStyle/>
          <a:p>
            <a:r>
              <a:rPr lang="en-US" b="0" dirty="0"/>
              <a:t>Polyglot Notebook and Workflow System for both Interactive Multi-language Data Analysis and Batch 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735103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martArt Placeholder 29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1" name="SmartArt Placeholder 3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32" name="SmartArt Placeholder 3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BE08C8-78E7-8840-8D1D-65CA200632C6}"/>
              </a:ext>
            </a:extLst>
          </p:cNvPr>
          <p:cNvSpPr txBox="1"/>
          <p:nvPr/>
        </p:nvSpPr>
        <p:spPr>
          <a:xfrm>
            <a:off x="2569219" y="1991387"/>
            <a:ext cx="6623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accent4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1F5350-9324-F943-8071-24A62888E278}"/>
              </a:ext>
            </a:extLst>
          </p:cNvPr>
          <p:cNvSpPr txBox="1"/>
          <p:nvPr/>
        </p:nvSpPr>
        <p:spPr>
          <a:xfrm>
            <a:off x="5597219" y="1991387"/>
            <a:ext cx="6623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accent4">
                    <a:lumMod val="75000"/>
                  </a:schemeClr>
                </a:solidFill>
              </a:rPr>
              <a:t>=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DB4A9C2-9FE8-8143-814C-67A867BAFD7F}"/>
              </a:ext>
            </a:extLst>
          </p:cNvPr>
          <p:cNvGrpSpPr/>
          <p:nvPr/>
        </p:nvGrpSpPr>
        <p:grpSpPr>
          <a:xfrm>
            <a:off x="520973" y="2268566"/>
            <a:ext cx="1722095" cy="635088"/>
            <a:chOff x="507725" y="2378875"/>
            <a:chExt cx="1722095" cy="63508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159738D-D083-B947-9733-2AA68E7FB064}"/>
                </a:ext>
              </a:extLst>
            </p:cNvPr>
            <p:cNvSpPr/>
            <p:nvPr/>
          </p:nvSpPr>
          <p:spPr>
            <a:xfrm>
              <a:off x="507725" y="2378875"/>
              <a:ext cx="1722095" cy="6350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     </a:t>
              </a: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Polyglot   </a:t>
              </a:r>
              <a:b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</a:b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       Notebook</a:t>
              </a:r>
              <a:endPara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C7FD4D0-7209-CB47-A4A6-11EC86607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8453" y="2496127"/>
              <a:ext cx="438912" cy="411591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CC804DE-5A1B-EC43-A01A-BD35BEB822B6}"/>
              </a:ext>
            </a:extLst>
          </p:cNvPr>
          <p:cNvGrpSpPr/>
          <p:nvPr/>
        </p:nvGrpSpPr>
        <p:grpSpPr>
          <a:xfrm>
            <a:off x="6581352" y="2264797"/>
            <a:ext cx="1999137" cy="635088"/>
            <a:chOff x="6629485" y="2201083"/>
            <a:chExt cx="1999137" cy="63508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8C41D16-620E-9D4F-A73C-BB09257696EE}"/>
                </a:ext>
              </a:extLst>
            </p:cNvPr>
            <p:cNvSpPr/>
            <p:nvPr/>
          </p:nvSpPr>
          <p:spPr>
            <a:xfrm>
              <a:off x="6629486" y="2201083"/>
              <a:ext cx="1999136" cy="6350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458788">
                <a:spcBef>
                  <a:spcPts val="600"/>
                </a:spcBef>
              </a:pP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Working Environment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DBDB2F5-FABF-4544-BA5F-1049FE176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9485" y="2322870"/>
              <a:ext cx="438912" cy="434615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DA7EA88-D999-1E4D-8940-3E1B6B993B61}"/>
              </a:ext>
            </a:extLst>
          </p:cNvPr>
          <p:cNvGrpSpPr/>
          <p:nvPr/>
        </p:nvGrpSpPr>
        <p:grpSpPr>
          <a:xfrm>
            <a:off x="3553352" y="2278632"/>
            <a:ext cx="1722095" cy="635088"/>
            <a:chOff x="3437506" y="2274578"/>
            <a:chExt cx="1722095" cy="635088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D2E9B39-1A7F-3645-B74A-3759507452F3}"/>
                </a:ext>
              </a:extLst>
            </p:cNvPr>
            <p:cNvSpPr/>
            <p:nvPr/>
          </p:nvSpPr>
          <p:spPr>
            <a:xfrm>
              <a:off x="3437506" y="2274578"/>
              <a:ext cx="1722095" cy="6350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400050">
                <a:spcBef>
                  <a:spcPts val="600"/>
                </a:spcBef>
                <a:tabLst>
                  <a:tab pos="166688" algn="l"/>
                  <a:tab pos="284163" algn="l"/>
                  <a:tab pos="393700" algn="l"/>
                </a:tabLst>
              </a:pP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Workflow</a:t>
              </a:r>
              <a:b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</a:b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System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98351AA-125A-C944-A40D-8B9D92444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37506" y="2382530"/>
              <a:ext cx="438912" cy="411591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627AC9B9-81B7-F44D-9079-D8BBAF0272F2}"/>
              </a:ext>
            </a:extLst>
          </p:cNvPr>
          <p:cNvSpPr/>
          <p:nvPr/>
        </p:nvSpPr>
        <p:spPr>
          <a:xfrm>
            <a:off x="2569219" y="1608357"/>
            <a:ext cx="6416350" cy="192029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14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super kernel to all </a:t>
            </a:r>
            <a:r>
              <a:rPr lang="en-US" dirty="0" err="1"/>
              <a:t>jupyter</a:t>
            </a:r>
            <a:r>
              <a:rPr lang="en-US" dirty="0"/>
              <a:t> kernels</a:t>
            </a:r>
          </a:p>
        </p:txBody>
      </p:sp>
      <p:sp>
        <p:nvSpPr>
          <p:cNvPr id="30" name="SmartArt Placeholder 29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1" name="SmartArt Placeholder 3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32" name="SmartArt Placeholder 3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2" name="Rectangle 1"/>
          <p:cNvSpPr/>
          <p:nvPr/>
        </p:nvSpPr>
        <p:spPr>
          <a:xfrm>
            <a:off x="1174947" y="2684506"/>
            <a:ext cx="1616300" cy="5989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  Kernel</a:t>
            </a:r>
          </a:p>
        </p:txBody>
      </p:sp>
      <p:sp>
        <p:nvSpPr>
          <p:cNvPr id="9" name="Rectangle 8"/>
          <p:cNvSpPr/>
          <p:nvPr/>
        </p:nvSpPr>
        <p:spPr>
          <a:xfrm>
            <a:off x="1174947" y="4070057"/>
            <a:ext cx="1616300" cy="6554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Subkernel</a:t>
            </a:r>
            <a:endParaRPr lang="en-US" sz="1800" b="1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22381" y="1571155"/>
            <a:ext cx="3607813" cy="20928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Starts and shuts down </a:t>
            </a:r>
            <a:r>
              <a:rPr lang="en-US" sz="1800" dirty="0" err="1">
                <a:cs typeface="Arial"/>
              </a:rPr>
              <a:t>subkernels</a:t>
            </a:r>
            <a:endParaRPr lang="en-US" sz="1800" dirty="0">
              <a:cs typeface="Arial"/>
            </a:endParaRP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Receives input from frontend, (optionally) processes it, sends it to </a:t>
            </a:r>
            <a:r>
              <a:rPr lang="en-US" sz="1800" dirty="0" err="1">
                <a:cs typeface="Arial"/>
              </a:rPr>
              <a:t>subkernels</a:t>
            </a:r>
            <a:endParaRPr lang="en-US" sz="1800" dirty="0">
              <a:cs typeface="Arial"/>
            </a:endParaRP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Receives output from </a:t>
            </a:r>
            <a:r>
              <a:rPr lang="en-US" sz="1800" dirty="0" err="1">
                <a:cs typeface="Arial"/>
              </a:rPr>
              <a:t>subkernels</a:t>
            </a:r>
            <a:r>
              <a:rPr lang="en-US" sz="1800" dirty="0">
                <a:cs typeface="Arial"/>
              </a:rPr>
              <a:t>, (optionally) processes it, sends to frontend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22" y="1154429"/>
            <a:ext cx="1725862" cy="955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215B14E-C598-3343-AF10-261367565E16}"/>
              </a:ext>
            </a:extLst>
          </p:cNvPr>
          <p:cNvGrpSpPr/>
          <p:nvPr/>
        </p:nvGrpSpPr>
        <p:grpSpPr>
          <a:xfrm>
            <a:off x="591681" y="2162369"/>
            <a:ext cx="1160566" cy="1777795"/>
            <a:chOff x="591681" y="2162369"/>
            <a:chExt cx="1160566" cy="1777795"/>
          </a:xfrm>
        </p:grpSpPr>
        <p:cxnSp>
          <p:nvCxnSpPr>
            <p:cNvPr id="13" name="Straight Arrow Connector 12"/>
            <p:cNvCxnSpPr>
              <a:cxnSpLocks/>
            </p:cNvCxnSpPr>
            <p:nvPr/>
          </p:nvCxnSpPr>
          <p:spPr bwMode="gray">
            <a:xfrm>
              <a:off x="1752247" y="2162369"/>
              <a:ext cx="0" cy="393808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 bwMode="gray">
            <a:xfrm>
              <a:off x="1738329" y="3446184"/>
              <a:ext cx="0" cy="49398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91681" y="3590999"/>
              <a:ext cx="88838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800" dirty="0">
                  <a:latin typeface="Consolas"/>
                  <a:cs typeface="Consolas"/>
                </a:rPr>
                <a:t>%expand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73BDE5A-E499-9647-A64F-F2C864A38E93}"/>
              </a:ext>
            </a:extLst>
          </p:cNvPr>
          <p:cNvGrpSpPr/>
          <p:nvPr/>
        </p:nvGrpSpPr>
        <p:grpSpPr>
          <a:xfrm>
            <a:off x="2088318" y="2110292"/>
            <a:ext cx="1262417" cy="1829872"/>
            <a:chOff x="2088318" y="2110292"/>
            <a:chExt cx="1262417" cy="1829872"/>
          </a:xfrm>
        </p:grpSpPr>
        <p:cxnSp>
          <p:nvCxnSpPr>
            <p:cNvPr id="17" name="Straight Arrow Connector 16"/>
            <p:cNvCxnSpPr/>
            <p:nvPr/>
          </p:nvCxnSpPr>
          <p:spPr bwMode="gray">
            <a:xfrm flipV="1">
              <a:off x="2090712" y="3446184"/>
              <a:ext cx="0" cy="49398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cxnSpLocks/>
            </p:cNvCxnSpPr>
            <p:nvPr/>
          </p:nvCxnSpPr>
          <p:spPr bwMode="gray">
            <a:xfrm flipH="1" flipV="1">
              <a:off x="2088318" y="2110292"/>
              <a:ext cx="2394" cy="445885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335433" y="3592387"/>
              <a:ext cx="101530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800" dirty="0">
                  <a:latin typeface="Consolas"/>
                  <a:cs typeface="Consolas"/>
                </a:rPr>
                <a:t>%capture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ACF3F1D-344A-574C-8028-DD00A843E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060" y="2754064"/>
            <a:ext cx="469042" cy="46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4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input and capture output of </a:t>
            </a:r>
            <a:r>
              <a:rPr lang="en-US" dirty="0" err="1"/>
              <a:t>subkernels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0" name="SmartArt Placeholder 29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1" name="SmartArt Placeholder 3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32" name="SmartArt Placeholder 3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CBA478-8B03-2848-B5A3-0A3387A36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28" y="941208"/>
            <a:ext cx="4247690" cy="39568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52854B-8A64-924D-B275-45DFA4333E4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4610080" y="941208"/>
            <a:ext cx="4184834" cy="39568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D1C953-E40A-EC46-8D42-9BF635C7160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728" y="941209"/>
            <a:ext cx="4247690" cy="20359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8F7E3F-F9E7-E44D-AB6F-80D8C33361E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0080" y="2324985"/>
            <a:ext cx="4184834" cy="26156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Exchange (</a:t>
            </a:r>
            <a:r>
              <a:rPr lang="en-US" dirty="0" err="1"/>
              <a:t>magics</a:t>
            </a:r>
            <a:r>
              <a:rPr lang="en-US" dirty="0"/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%get</a:t>
            </a:r>
            <a:r>
              <a:rPr lang="en-US" dirty="0"/>
              <a:t>,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%put</a:t>
            </a:r>
            <a:r>
              <a:rPr lang="en-US" dirty="0"/>
              <a:t>, and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%with</a:t>
            </a:r>
            <a:r>
              <a:rPr lang="en-US" dirty="0"/>
              <a:t>)</a:t>
            </a:r>
          </a:p>
        </p:txBody>
      </p:sp>
      <p:sp>
        <p:nvSpPr>
          <p:cNvPr id="10" name="SmartArt Placeholder 9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20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21"/>
          </p:nvPr>
        </p:nvSpPr>
        <p:spPr/>
      </p:sp>
      <p:sp>
        <p:nvSpPr>
          <p:cNvPr id="15" name="SmartArt Placeholder 14"/>
          <p:cNvSpPr>
            <a:spLocks noGrp="1"/>
          </p:cNvSpPr>
          <p:nvPr>
            <p:ph type="dgm" sz="quarter" idx="22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729" y="916783"/>
            <a:ext cx="3928456" cy="41023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" y="977433"/>
            <a:ext cx="3797525" cy="40417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C43947-7788-594C-92DB-59EF9595DDA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1480" y="977434"/>
            <a:ext cx="3797525" cy="17019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226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data exchange works</a:t>
            </a:r>
          </a:p>
        </p:txBody>
      </p:sp>
      <p:sp>
        <p:nvSpPr>
          <p:cNvPr id="10" name="SmartArt Placeholder 9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20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21"/>
          </p:nvPr>
        </p:nvSpPr>
        <p:spPr/>
      </p:sp>
      <p:sp>
        <p:nvSpPr>
          <p:cNvPr id="15" name="SmartArt Placeholder 14"/>
          <p:cNvSpPr>
            <a:spLocks noGrp="1"/>
          </p:cNvSpPr>
          <p:nvPr>
            <p:ph type="dgm" sz="quarter" idx="22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E73E27B-784B-0D46-9B12-1F15A7FDBC36}"/>
              </a:ext>
            </a:extLst>
          </p:cNvPr>
          <p:cNvSpPr/>
          <p:nvPr/>
        </p:nvSpPr>
        <p:spPr>
          <a:xfrm>
            <a:off x="166068" y="3011030"/>
            <a:ext cx="8837584" cy="2040115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495C979-7113-E94F-8B70-DFF0B42D41C4}"/>
              </a:ext>
            </a:extLst>
          </p:cNvPr>
          <p:cNvSpPr/>
          <p:nvPr/>
        </p:nvSpPr>
        <p:spPr>
          <a:xfrm>
            <a:off x="166069" y="1098905"/>
            <a:ext cx="8837583" cy="1577664"/>
          </a:xfrm>
          <a:prstGeom prst="rect">
            <a:avLst/>
          </a:prstGeom>
          <a:solidFill>
            <a:schemeClr val="accent3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8EFD988-898C-C749-826F-A31D560E09FE}"/>
              </a:ext>
            </a:extLst>
          </p:cNvPr>
          <p:cNvCxnSpPr>
            <a:cxnSpLocks/>
          </p:cNvCxnSpPr>
          <p:nvPr/>
        </p:nvCxnSpPr>
        <p:spPr bwMode="gray">
          <a:xfrm flipV="1">
            <a:off x="3760738" y="1839194"/>
            <a:ext cx="701903" cy="6768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E59AAC9-DCBE-064A-86F7-F19EA9307698}"/>
              </a:ext>
            </a:extLst>
          </p:cNvPr>
          <p:cNvSpPr txBox="1"/>
          <p:nvPr/>
        </p:nvSpPr>
        <p:spPr>
          <a:xfrm>
            <a:off x="658355" y="1331574"/>
            <a:ext cx="17729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arr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: [1, 2, 3]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CC3B47-49E0-F548-B251-3F17E48F4B56}"/>
              </a:ext>
            </a:extLst>
          </p:cNvPr>
          <p:cNvSpPr txBox="1"/>
          <p:nvPr/>
        </p:nvSpPr>
        <p:spPr>
          <a:xfrm>
            <a:off x="5403373" y="4464830"/>
            <a:ext cx="21528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df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data.frame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1E3A2DC-8251-7347-8001-9B2394E1C558}"/>
              </a:ext>
            </a:extLst>
          </p:cNvPr>
          <p:cNvSpPr/>
          <p:nvPr/>
        </p:nvSpPr>
        <p:spPr>
          <a:xfrm>
            <a:off x="3047058" y="1395679"/>
            <a:ext cx="1616300" cy="6554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latin typeface="+mj-lt"/>
              </a:rPr>
              <a:t>  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Kernel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A2B4BFE-DEF8-0440-9CCD-6A53F96DF1BC}"/>
              </a:ext>
            </a:extLst>
          </p:cNvPr>
          <p:cNvSpPr/>
          <p:nvPr/>
        </p:nvSpPr>
        <p:spPr>
          <a:xfrm>
            <a:off x="3052312" y="3621389"/>
            <a:ext cx="1616300" cy="655465"/>
          </a:xfrm>
          <a:prstGeom prst="rect">
            <a:avLst/>
          </a:prstGeom>
          <a:solidFill>
            <a:srgbClr val="DCDCDA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latin typeface="+mj-lt"/>
              </a:rPr>
              <a:t>      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Kernel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0319890-709C-F246-86B9-972A9612FA48}"/>
              </a:ext>
            </a:extLst>
          </p:cNvPr>
          <p:cNvGrpSpPr/>
          <p:nvPr/>
        </p:nvGrpSpPr>
        <p:grpSpPr>
          <a:xfrm>
            <a:off x="273261" y="2443742"/>
            <a:ext cx="2206702" cy="1271170"/>
            <a:chOff x="273261" y="2443742"/>
            <a:chExt cx="2206702" cy="127117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B49806D-3786-7A4B-A4D5-28DDE46B79EB}"/>
                </a:ext>
              </a:extLst>
            </p:cNvPr>
            <p:cNvSpPr/>
            <p:nvPr/>
          </p:nvSpPr>
          <p:spPr>
            <a:xfrm>
              <a:off x="273261" y="3350214"/>
              <a:ext cx="2206702" cy="364698"/>
            </a:xfrm>
            <a:prstGeom prst="rect">
              <a:avLst/>
            </a:prstGeom>
            <a:solidFill>
              <a:srgbClr val="DCDCDA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arr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&lt;- c(1, 2, 3)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02FB102-6326-BA4C-8C71-7333BA32558F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319856" y="2443742"/>
              <a:ext cx="0" cy="719445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F77995B-0C87-2442-9475-0A87FB4E3B1D}"/>
              </a:ext>
            </a:extLst>
          </p:cNvPr>
          <p:cNvGrpSpPr/>
          <p:nvPr/>
        </p:nvGrpSpPr>
        <p:grpSpPr>
          <a:xfrm>
            <a:off x="4839566" y="2036202"/>
            <a:ext cx="3787463" cy="974828"/>
            <a:chOff x="4890437" y="2027736"/>
            <a:chExt cx="3787463" cy="974828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6D1A9A0-0A8F-0E46-8BB0-192367374BE9}"/>
                </a:ext>
              </a:extLst>
            </p:cNvPr>
            <p:cNvSpPr/>
            <p:nvPr/>
          </p:nvSpPr>
          <p:spPr>
            <a:xfrm>
              <a:off x="4890437" y="2027736"/>
              <a:ext cx="3787463" cy="32774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df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= 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feather.read_dataframe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tmpfile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)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13A1AE0-88BD-3E47-90B1-E58DA4C3A875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451233" y="2435276"/>
              <a:ext cx="0" cy="567288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E2CB1C-3598-7A4B-867E-63148D8AAF5E}"/>
              </a:ext>
            </a:extLst>
          </p:cNvPr>
          <p:cNvGrpSpPr/>
          <p:nvPr/>
        </p:nvGrpSpPr>
        <p:grpSpPr>
          <a:xfrm>
            <a:off x="5008093" y="3100080"/>
            <a:ext cx="2784538" cy="668881"/>
            <a:chOff x="5008439" y="3082067"/>
            <a:chExt cx="2784538" cy="668881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9A8E56B-D108-494E-B523-52C87DD03055}"/>
                </a:ext>
              </a:extLst>
            </p:cNvPr>
            <p:cNvSpPr/>
            <p:nvPr/>
          </p:nvSpPr>
          <p:spPr>
            <a:xfrm>
              <a:off x="5008439" y="3082067"/>
              <a:ext cx="2784538" cy="364698"/>
            </a:xfrm>
            <a:prstGeom prst="rect">
              <a:avLst/>
            </a:prstGeom>
            <a:solidFill>
              <a:srgbClr val="DCDCDA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write_feather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en-US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df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, </a:t>
              </a:r>
              <a:r>
                <a:rPr lang="en-US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tmpfile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)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93EFC2E-CABA-2A4F-91B3-D8174AEAEB74}"/>
                </a:ext>
              </a:extLst>
            </p:cNvPr>
            <p:cNvCxnSpPr>
              <a:cxnSpLocks/>
              <a:endCxn id="56" idx="2"/>
            </p:cNvCxnSpPr>
            <p:nvPr/>
          </p:nvCxnSpPr>
          <p:spPr bwMode="gray">
            <a:xfrm flipV="1">
              <a:off x="6400708" y="3446765"/>
              <a:ext cx="0" cy="30418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83D0976-226D-5746-8EF1-9BFCAFC59106}"/>
              </a:ext>
            </a:extLst>
          </p:cNvPr>
          <p:cNvGrpSpPr/>
          <p:nvPr/>
        </p:nvGrpSpPr>
        <p:grpSpPr>
          <a:xfrm>
            <a:off x="273261" y="1659089"/>
            <a:ext cx="2206702" cy="674209"/>
            <a:chOff x="273261" y="1659089"/>
            <a:chExt cx="2206702" cy="674209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1F9E3E4-EDFF-ED43-8A6E-158872109841}"/>
                </a:ext>
              </a:extLst>
            </p:cNvPr>
            <p:cNvSpPr/>
            <p:nvPr/>
          </p:nvSpPr>
          <p:spPr>
            <a:xfrm>
              <a:off x="273261" y="2005555"/>
              <a:ext cx="2206702" cy="32774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%put 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arr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--to R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9E888CA-395F-EC46-AF6E-1528EFB79F89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317732" y="1659089"/>
              <a:ext cx="2124" cy="319808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960AD0D-6EEF-144F-93A4-955AC48BFC3D}"/>
              </a:ext>
            </a:extLst>
          </p:cNvPr>
          <p:cNvGrpSpPr/>
          <p:nvPr/>
        </p:nvGrpSpPr>
        <p:grpSpPr>
          <a:xfrm>
            <a:off x="482790" y="3957499"/>
            <a:ext cx="1899559" cy="789723"/>
            <a:chOff x="426832" y="3952105"/>
            <a:chExt cx="1899559" cy="789723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BB5C671-9868-634B-B12A-AC74DFC27CC8}"/>
                </a:ext>
              </a:extLst>
            </p:cNvPr>
            <p:cNvSpPr txBox="1"/>
            <p:nvPr/>
          </p:nvSpPr>
          <p:spPr>
            <a:xfrm>
              <a:off x="426832" y="4464829"/>
              <a:ext cx="189955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800" dirty="0" err="1">
                  <a:latin typeface="Consolas" charset="0"/>
                  <a:ea typeface="Consolas" charset="0"/>
                  <a:cs typeface="Consolas" charset="0"/>
                </a:rPr>
                <a:t>arr</a:t>
              </a: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: c(1, 2, 3)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2C897F8-1778-A140-BD3A-2AD306C54DB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258899" y="3952105"/>
              <a:ext cx="0" cy="387864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A55471F-94EB-474E-8941-71EFBA0F4227}"/>
              </a:ext>
            </a:extLst>
          </p:cNvPr>
          <p:cNvGrpSpPr/>
          <p:nvPr/>
        </p:nvGrpSpPr>
        <p:grpSpPr>
          <a:xfrm>
            <a:off x="5653874" y="3844513"/>
            <a:ext cx="1616300" cy="620316"/>
            <a:chOff x="5653874" y="3844513"/>
            <a:chExt cx="1616300" cy="620316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16B631D-C976-CE41-ABBE-D6C4E6C01AD9}"/>
                </a:ext>
              </a:extLst>
            </p:cNvPr>
            <p:cNvSpPr/>
            <p:nvPr/>
          </p:nvSpPr>
          <p:spPr>
            <a:xfrm>
              <a:off x="5653874" y="3844513"/>
              <a:ext cx="1616300" cy="364698"/>
            </a:xfrm>
            <a:prstGeom prst="rect">
              <a:avLst/>
            </a:prstGeom>
            <a:solidFill>
              <a:srgbClr val="DCDCDA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%put </a:t>
              </a:r>
              <a:r>
                <a:rPr lang="en-US" sz="1800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df</a:t>
              </a:r>
              <a:endParaRPr lang="en-US" sz="1800" dirty="0">
                <a:solidFill>
                  <a:schemeClr val="accent6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7667F3C7-8274-4A42-82F2-6AFC36FE5EBD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400362" y="4207996"/>
              <a:ext cx="0" cy="25683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2C5FC48-6D6D-364B-AC6A-0063C9AB1C86}"/>
              </a:ext>
            </a:extLst>
          </p:cNvPr>
          <p:cNvGrpSpPr/>
          <p:nvPr/>
        </p:nvGrpSpPr>
        <p:grpSpPr>
          <a:xfrm>
            <a:off x="5148384" y="1382090"/>
            <a:ext cx="2912657" cy="557665"/>
            <a:chOff x="5148384" y="1382090"/>
            <a:chExt cx="2912657" cy="557665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A047B64-3297-4348-899F-5218F0C270D1}"/>
                </a:ext>
              </a:extLst>
            </p:cNvPr>
            <p:cNvSpPr txBox="1"/>
            <p:nvPr/>
          </p:nvSpPr>
          <p:spPr>
            <a:xfrm>
              <a:off x="5148384" y="1382090"/>
              <a:ext cx="291265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800" dirty="0" err="1">
                  <a:latin typeface="Consolas" charset="0"/>
                  <a:ea typeface="Consolas" charset="0"/>
                  <a:cs typeface="Consolas" charset="0"/>
                </a:rPr>
                <a:t>df</a:t>
              </a: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: </a:t>
              </a:r>
              <a:r>
                <a:rPr lang="en-US" sz="1800" dirty="0" err="1">
                  <a:latin typeface="Consolas" charset="0"/>
                  <a:ea typeface="Consolas" charset="0"/>
                  <a:cs typeface="Consolas" charset="0"/>
                </a:rPr>
                <a:t>pandas.DataFrame</a:t>
              </a: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mr-IN" sz="1800" dirty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)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C568E0F2-6873-304D-A8DF-D7E1E4752C85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394292" y="1659089"/>
              <a:ext cx="0" cy="28066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0" name="Picture 22">
            <a:extLst>
              <a:ext uri="{FF2B5EF4-FFF2-40B4-BE49-F238E27FC236}">
                <a16:creationId xmlns:a16="http://schemas.microsoft.com/office/drawing/2014/main" id="{50BC5F86-5096-544C-A94B-DCB55D558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23400" y="3766905"/>
            <a:ext cx="356228" cy="307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E19365D-59AF-B84F-A4D5-2221CDA41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425" y="1488891"/>
            <a:ext cx="469042" cy="46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1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1" grpId="0"/>
      <p:bldP spid="4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C686818E-6355-3C42-94F4-273B6B25BCA8}"/>
              </a:ext>
            </a:extLst>
          </p:cNvPr>
          <p:cNvSpPr/>
          <p:nvPr/>
        </p:nvSpPr>
        <p:spPr>
          <a:xfrm>
            <a:off x="2178250" y="3992697"/>
            <a:ext cx="1616300" cy="655465"/>
          </a:xfrm>
          <a:prstGeom prst="rect">
            <a:avLst/>
          </a:prstGeom>
          <a:solidFill>
            <a:srgbClr val="EBD8EB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   Kernel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1E34978-AFD9-2541-BC32-516CAFC677C4}"/>
              </a:ext>
            </a:extLst>
          </p:cNvPr>
          <p:cNvSpPr/>
          <p:nvPr/>
        </p:nvSpPr>
        <p:spPr>
          <a:xfrm>
            <a:off x="2170808" y="1227651"/>
            <a:ext cx="1616300" cy="655465"/>
          </a:xfrm>
          <a:prstGeom prst="rect">
            <a:avLst/>
          </a:prstGeom>
          <a:solidFill>
            <a:srgbClr val="DCDCDA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Kernel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BA2B784-7F4F-3543-BA5B-2C35A127E817}"/>
              </a:ext>
            </a:extLst>
          </p:cNvPr>
          <p:cNvSpPr txBox="1"/>
          <p:nvPr/>
        </p:nvSpPr>
        <p:spPr>
          <a:xfrm>
            <a:off x="4357687" y="1211886"/>
            <a:ext cx="4666570" cy="33855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Create </a:t>
            </a:r>
            <a:r>
              <a:rPr lang="en-US" sz="1800" b="1" dirty="0">
                <a:cs typeface="Arial"/>
              </a:rPr>
              <a:t>independent</a:t>
            </a:r>
            <a:r>
              <a:rPr lang="en-US" sz="1800" dirty="0">
                <a:cs typeface="Arial"/>
              </a:rPr>
              <a:t> variables in another kernel</a:t>
            </a: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Direct data exchange between </a:t>
            </a:r>
            <a:r>
              <a:rPr lang="en-US" sz="1800" dirty="0" err="1">
                <a:cs typeface="Arial"/>
              </a:rPr>
              <a:t>subkernels</a:t>
            </a:r>
            <a:r>
              <a:rPr lang="en-US" sz="1800" dirty="0">
                <a:cs typeface="Arial"/>
              </a:rPr>
              <a:t>, or by way of </a:t>
            </a:r>
            <a:r>
              <a:rPr lang="en-US" sz="1800" dirty="0" err="1">
                <a:cs typeface="Arial"/>
              </a:rPr>
              <a:t>SoS</a:t>
            </a:r>
            <a:endParaRPr lang="en-US" sz="1800" dirty="0">
              <a:cs typeface="Arial"/>
            </a:endParaRP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Create variables of </a:t>
            </a:r>
            <a:r>
              <a:rPr lang="en-US" sz="1800" b="1" dirty="0">
                <a:cs typeface="Arial"/>
              </a:rPr>
              <a:t>similar</a:t>
            </a:r>
            <a:r>
              <a:rPr lang="en-US" sz="1800" dirty="0">
                <a:cs typeface="Arial"/>
              </a:rPr>
              <a:t> types</a:t>
            </a:r>
          </a:p>
          <a:p>
            <a:pPr marL="525780" lvl="1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One to many (e.g.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sz="1800" dirty="0">
                <a:cs typeface="Arial"/>
              </a:rPr>
              <a:t>,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c(1,2)</a:t>
            </a:r>
            <a:r>
              <a:rPr lang="en-US" sz="1800" dirty="0">
                <a:cs typeface="Arial"/>
              </a:rPr>
              <a:t> in R)</a:t>
            </a:r>
          </a:p>
          <a:p>
            <a:pPr marL="525780" lvl="1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Many to one (e.g.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Char</a:t>
            </a:r>
            <a:r>
              <a:rPr lang="en-US" sz="1800" dirty="0">
                <a:cs typeface="Arial"/>
              </a:rPr>
              <a:t> and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str</a:t>
            </a:r>
            <a:r>
              <a:rPr lang="en-US" sz="1800" dirty="0">
                <a:cs typeface="Arial"/>
              </a:rPr>
              <a:t> in Julia)</a:t>
            </a: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Intended to support a majority of datatypes, but with no guarantee of lossless data exchange</a:t>
            </a: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Supports kernels for 11 languages now</a:t>
            </a:r>
          </a:p>
          <a:p>
            <a:pPr marL="182880" indent="-18288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800" dirty="0">
              <a:cs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exchange between </a:t>
            </a:r>
            <a:r>
              <a:rPr lang="en-US" dirty="0" err="1"/>
              <a:t>SoS</a:t>
            </a:r>
            <a:r>
              <a:rPr lang="en-US" dirty="0"/>
              <a:t> and supported </a:t>
            </a:r>
            <a:r>
              <a:rPr lang="en-US" dirty="0" err="1"/>
              <a:t>subkernels</a:t>
            </a:r>
            <a:endParaRPr lang="en-US" dirty="0"/>
          </a:p>
        </p:txBody>
      </p:sp>
      <p:sp>
        <p:nvSpPr>
          <p:cNvPr id="30" name="SmartArt Placeholder 29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1" name="SmartArt Placeholder 3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32" name="SmartArt Placeholder 3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3373" y="2628827"/>
            <a:ext cx="1616300" cy="6554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   Kernel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537939" y="4241659"/>
            <a:ext cx="3419762" cy="259957"/>
            <a:chOff x="2838451" y="21272500"/>
            <a:chExt cx="7112000" cy="520700"/>
          </a:xfrm>
        </p:grpSpPr>
        <p:pic>
          <p:nvPicPr>
            <p:cNvPr id="20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845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2263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615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18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940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0913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2738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965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2438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9826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4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975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15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1076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A6649891-11DC-E341-B2B6-E8746DFF09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5874" y="2743704"/>
            <a:ext cx="469042" cy="469042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C1657EA6-3A3A-F040-A783-79EB334D8F98}"/>
              </a:ext>
            </a:extLst>
          </p:cNvPr>
          <p:cNvGrpSpPr/>
          <p:nvPr/>
        </p:nvGrpSpPr>
        <p:grpSpPr>
          <a:xfrm>
            <a:off x="240156" y="1092256"/>
            <a:ext cx="1623918" cy="1530753"/>
            <a:chOff x="232138" y="1089853"/>
            <a:chExt cx="1623918" cy="1530753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44B3B65-9FDC-824F-8D1C-0C67CCAC2F69}"/>
                </a:ext>
              </a:extLst>
            </p:cNvPr>
            <p:cNvCxnSpPr/>
            <p:nvPr/>
          </p:nvCxnSpPr>
          <p:spPr bwMode="gray">
            <a:xfrm flipH="1">
              <a:off x="797665" y="1639531"/>
              <a:ext cx="343735" cy="51064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F9900AA-A2DB-D84A-A2AB-38D617DABF8E}"/>
                </a:ext>
              </a:extLst>
            </p:cNvPr>
            <p:cNvSpPr txBox="1"/>
            <p:nvPr/>
          </p:nvSpPr>
          <p:spPr>
            <a:xfrm>
              <a:off x="876301" y="1089853"/>
              <a:ext cx="9797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a=1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b=c(1,2)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051103F-C0D5-834F-9753-30758D6FB502}"/>
                </a:ext>
              </a:extLst>
            </p:cNvPr>
            <p:cNvSpPr txBox="1"/>
            <p:nvPr/>
          </p:nvSpPr>
          <p:spPr>
            <a:xfrm>
              <a:off x="232138" y="2097386"/>
              <a:ext cx="8803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a=1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b=[1,2]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4C6028D-20A6-EF4C-BE5F-B58366AF62D5}"/>
              </a:ext>
            </a:extLst>
          </p:cNvPr>
          <p:cNvGrpSpPr/>
          <p:nvPr/>
        </p:nvGrpSpPr>
        <p:grpSpPr>
          <a:xfrm>
            <a:off x="250657" y="3358505"/>
            <a:ext cx="1930763" cy="1527069"/>
            <a:chOff x="-24106" y="1202032"/>
            <a:chExt cx="1930763" cy="1527069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A981DCD-E643-224A-A881-8BA3EC49CDA3}"/>
                </a:ext>
              </a:extLst>
            </p:cNvPr>
            <p:cNvCxnSpPr>
              <a:cxnSpLocks/>
            </p:cNvCxnSpPr>
            <p:nvPr/>
          </p:nvCxnSpPr>
          <p:spPr bwMode="gray">
            <a:xfrm flipH="1" flipV="1">
              <a:off x="866637" y="1725252"/>
              <a:ext cx="293461" cy="359934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1E33FFE-E86F-B14A-85DF-3C12B16F3DAC}"/>
                </a:ext>
              </a:extLst>
            </p:cNvPr>
            <p:cNvSpPr txBox="1"/>
            <p:nvPr/>
          </p:nvSpPr>
          <p:spPr>
            <a:xfrm>
              <a:off x="-24106" y="1202032"/>
              <a:ext cx="10791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c='x'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d='Hello'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72A16CB-8FC3-C142-BA87-0E6449DDAB1A}"/>
                </a:ext>
              </a:extLst>
            </p:cNvPr>
            <p:cNvSpPr txBox="1"/>
            <p:nvPr/>
          </p:nvSpPr>
          <p:spPr>
            <a:xfrm>
              <a:off x="827515" y="2205881"/>
              <a:ext cx="10791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c='x'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d="Hello"</a:t>
              </a: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CCC7BE6-6F49-0644-A853-F828DE6071A4}"/>
              </a:ext>
            </a:extLst>
          </p:cNvPr>
          <p:cNvCxnSpPr/>
          <p:nvPr/>
        </p:nvCxnSpPr>
        <p:spPr bwMode="gray">
          <a:xfrm flipV="1">
            <a:off x="1675864" y="1952752"/>
            <a:ext cx="399904" cy="560749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headEnd type="triangl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13AF044-5C40-034D-BDD2-BD72392768BD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1658042" y="3399618"/>
            <a:ext cx="453563" cy="572694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headEnd type="triangl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22">
            <a:extLst>
              <a:ext uri="{FF2B5EF4-FFF2-40B4-BE49-F238E27FC236}">
                <a16:creationId xmlns:a16="http://schemas.microsoft.com/office/drawing/2014/main" id="{9C21EF4B-6C82-B14A-83C1-75F3E4EFA4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7066" y="1361631"/>
            <a:ext cx="327763" cy="310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16">
            <a:extLst>
              <a:ext uri="{FF2B5EF4-FFF2-40B4-BE49-F238E27FC236}">
                <a16:creationId xmlns:a16="http://schemas.microsoft.com/office/drawing/2014/main" id="{74EE760D-4F4C-3E41-80DF-2777FBB0F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15155" y="4154064"/>
            <a:ext cx="393957" cy="332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6663FE-F3C6-7A41-84C4-35884E81666E}"/>
              </a:ext>
            </a:extLst>
          </p:cNvPr>
          <p:cNvGrpSpPr/>
          <p:nvPr/>
        </p:nvGrpSpPr>
        <p:grpSpPr>
          <a:xfrm>
            <a:off x="1911540" y="2085652"/>
            <a:ext cx="1104617" cy="1796073"/>
            <a:chOff x="1911540" y="2085652"/>
            <a:chExt cx="1104617" cy="1796073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11C6639-5C2C-6943-8781-E9AD6BF9B343}"/>
                </a:ext>
              </a:extLst>
            </p:cNvPr>
            <p:cNvCxnSpPr/>
            <p:nvPr/>
          </p:nvCxnSpPr>
          <p:spPr bwMode="gray">
            <a:xfrm flipH="1">
              <a:off x="1911540" y="2085652"/>
              <a:ext cx="544214" cy="870907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non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DFBF5E1-171B-904F-9668-459E5166545A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16156" y="2085652"/>
              <a:ext cx="1" cy="179607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B9C863B-27DC-7648-81BF-021C3144F91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911540" y="2964780"/>
              <a:ext cx="541479" cy="874354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946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68680"/>
            <a:ext cx="8211312" cy="4206240"/>
          </a:xfrm>
          <a:prstGeom prst="rect">
            <a:avLst/>
          </a:prstGeom>
        </p:spPr>
      </p:pic>
      <p:pic>
        <p:nvPicPr>
          <p:cNvPr id="20" name="Picture 1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68680"/>
            <a:ext cx="8211312" cy="4206240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68680"/>
            <a:ext cx="8211312" cy="4206240"/>
          </a:xfrm>
          <a:prstGeom prst="rect">
            <a:avLst/>
          </a:prstGeom>
        </p:spPr>
      </p:pic>
      <p:pic>
        <p:nvPicPr>
          <p:cNvPr id="18" name="Picture 17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68680"/>
            <a:ext cx="8211312" cy="4206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Line-by-line execution in side panel (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Ctrl-Shift-Enter</a:t>
            </a:r>
            <a:r>
              <a:rPr lang="en-US" dirty="0"/>
              <a:t>)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411480" y="4583430"/>
            <a:ext cx="8402735" cy="457200"/>
          </a:xfrm>
          <a:prstGeom prst="rect">
            <a:avLst/>
          </a:prstGeom>
        </p:spPr>
        <p:txBody>
          <a:bodyPr lIns="0" tIns="0" bIns="0" anchor="b" anchorCtr="0"/>
          <a:lstStyle>
            <a:lvl1pPr marL="0" indent="0" algn="l" defTabSz="456933" rtl="0" eaLnBrk="1" fontAlgn="base" hangingPunct="1">
              <a:lnSpc>
                <a:spcPct val="95000"/>
              </a:lnSpc>
              <a:spcBef>
                <a:spcPts val="100"/>
              </a:spcBef>
              <a:spcAft>
                <a:spcPct val="0"/>
              </a:spcAft>
              <a:buNone/>
              <a:defRPr sz="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182880" indent="-182880" algn="l" defTabSz="456933" rtl="0" eaLnBrk="1" fontAlgn="base" hangingPunct="1">
              <a:spcBef>
                <a:spcPts val="1200"/>
              </a:spcBef>
              <a:spcAft>
                <a:spcPct val="0"/>
              </a:spcAft>
              <a:buSzPct val="110000"/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2pPr>
            <a:lvl3pPr marL="457200" indent="-228600" algn="l" defTabSz="456933" rtl="0" eaLnBrk="1" fontAlgn="base" hangingPunct="1">
              <a:spcBef>
                <a:spcPts val="600"/>
              </a:spcBef>
              <a:spcAft>
                <a:spcPct val="0"/>
              </a:spcAft>
              <a:buFont typeface="Calibri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3pPr>
            <a:lvl4pPr marL="73152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SzPct val="75000"/>
              <a:buFont typeface="Courier New"/>
              <a:buChar char="o"/>
              <a:defRPr sz="1600" kern="1200" baseline="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4pPr>
            <a:lvl5pPr marL="100584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5pPr>
            <a:lvl6pPr marL="2513130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064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996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927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Command </a:t>
            </a:r>
            <a:r>
              <a:rPr lang="en-US" sz="1050" dirty="0" err="1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notebook:run-in-console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 is available in </a:t>
            </a:r>
            <a:r>
              <a:rPr lang="en-US" sz="1050" dirty="0" err="1">
                <a:solidFill>
                  <a:srgbClr val="413C38"/>
                </a:solidFill>
                <a:latin typeface="Arial"/>
                <a:cs typeface="Arial"/>
              </a:rPr>
              <a:t>JupyterLab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 to execute code in a console panel, a default shortcut is not yet assigned.</a:t>
            </a:r>
          </a:p>
        </p:txBody>
      </p:sp>
      <p:pic>
        <p:nvPicPr>
          <p:cNvPr id="17" name="Picture 16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68680"/>
            <a:ext cx="8211312" cy="4206240"/>
          </a:xfrm>
          <a:prstGeom prst="rect">
            <a:avLst/>
          </a:prstGeom>
        </p:spPr>
      </p:pic>
      <p:sp>
        <p:nvSpPr>
          <p:cNvPr id="23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</p:spTree>
    <p:extLst>
      <p:ext uri="{BB962C8B-B14F-4D97-AF65-F5344CB8AC3E}">
        <p14:creationId xmlns:p14="http://schemas.microsoft.com/office/powerpoint/2010/main" val="18245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 of expressions and files</a:t>
            </a:r>
          </a:p>
        </p:txBody>
      </p:sp>
      <p:sp>
        <p:nvSpPr>
          <p:cNvPr id="10" name="SmartArt Placeholder 9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20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21"/>
          </p:nvPr>
        </p:nvSpPr>
        <p:spPr/>
      </p:sp>
      <p:sp>
        <p:nvSpPr>
          <p:cNvPr id="15" name="SmartArt Placeholder 14"/>
          <p:cNvSpPr>
            <a:spLocks noGrp="1"/>
          </p:cNvSpPr>
          <p:nvPr>
            <p:ph type="dgm" sz="quarter" idx="22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411481" y="4583430"/>
            <a:ext cx="8321040" cy="457200"/>
          </a:xfrm>
          <a:prstGeom prst="rect">
            <a:avLst/>
          </a:prstGeom>
        </p:spPr>
        <p:txBody>
          <a:bodyPr lIns="0" tIns="0" bIns="0" anchor="b" anchorCtr="0"/>
          <a:lstStyle>
            <a:lvl1pPr marL="0" indent="0" algn="l" defTabSz="456933" rtl="0" eaLnBrk="1" fontAlgn="base" hangingPunct="1">
              <a:lnSpc>
                <a:spcPct val="95000"/>
              </a:lnSpc>
              <a:spcBef>
                <a:spcPts val="100"/>
              </a:spcBef>
              <a:spcAft>
                <a:spcPct val="0"/>
              </a:spcAft>
              <a:buNone/>
              <a:defRPr sz="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182880" indent="-182880" algn="l" defTabSz="456933" rtl="0" eaLnBrk="1" fontAlgn="base" hangingPunct="1">
              <a:spcBef>
                <a:spcPts val="1200"/>
              </a:spcBef>
              <a:spcAft>
                <a:spcPct val="0"/>
              </a:spcAft>
              <a:buSzPct val="110000"/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2pPr>
            <a:lvl3pPr marL="457200" indent="-228600" algn="l" defTabSz="456933" rtl="0" eaLnBrk="1" fontAlgn="base" hangingPunct="1">
              <a:spcBef>
                <a:spcPts val="600"/>
              </a:spcBef>
              <a:spcAft>
                <a:spcPct val="0"/>
              </a:spcAft>
              <a:buFont typeface="Calibri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3pPr>
            <a:lvl4pPr marL="73152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SzPct val="75000"/>
              <a:buFont typeface="Courier New"/>
              <a:buChar char="o"/>
              <a:defRPr sz="1600" kern="1200" baseline="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4pPr>
            <a:lvl5pPr marL="100584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5pPr>
            <a:lvl6pPr marL="2513130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064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996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927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050" dirty="0" err="1">
                <a:solidFill>
                  <a:srgbClr val="413C38"/>
                </a:solidFill>
                <a:latin typeface="Arial"/>
                <a:cs typeface="Arial"/>
              </a:rPr>
              <a:t>JupyterLab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 PR </a:t>
            </a:r>
            <a:r>
              <a:rPr lang="en-US" sz="1050" b="1" dirty="0">
                <a:solidFill>
                  <a:srgbClr val="413C38"/>
                </a:solidFill>
                <a:latin typeface="Arial"/>
                <a:cs typeface="Arial"/>
              </a:rPr>
              <a:t>#4879 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for displaying transient information from kernels is pending.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3014A4-E596-9541-9A5B-214CD731E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02" y="1087028"/>
            <a:ext cx="7789291" cy="35638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3ED335-EBC6-804C-A3E6-4D62B5A8E94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003" y="1087028"/>
            <a:ext cx="2582472" cy="35638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253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00" y="834390"/>
            <a:ext cx="8288449" cy="4206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%revisions</a:t>
            </a:r>
            <a:r>
              <a:rPr lang="en-US" dirty="0"/>
              <a:t>,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sessioninfo</a:t>
            </a:r>
            <a:r>
              <a:rPr lang="en-US" dirty="0"/>
              <a:t>, and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sossave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411480" y="4583430"/>
            <a:ext cx="8402735" cy="457200"/>
          </a:xfrm>
          <a:prstGeom prst="rect">
            <a:avLst/>
          </a:prstGeom>
        </p:spPr>
        <p:txBody>
          <a:bodyPr lIns="0" tIns="0" bIns="0" anchor="b" anchorCtr="0"/>
          <a:lstStyle>
            <a:lvl1pPr marL="0" indent="0" algn="l" defTabSz="456933" rtl="0" eaLnBrk="1" fontAlgn="base" hangingPunct="1">
              <a:lnSpc>
                <a:spcPct val="95000"/>
              </a:lnSpc>
              <a:spcBef>
                <a:spcPts val="100"/>
              </a:spcBef>
              <a:spcAft>
                <a:spcPct val="0"/>
              </a:spcAft>
              <a:buNone/>
              <a:defRPr sz="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182880" indent="-182880" algn="l" defTabSz="456933" rtl="0" eaLnBrk="1" fontAlgn="base" hangingPunct="1">
              <a:spcBef>
                <a:spcPts val="1200"/>
              </a:spcBef>
              <a:spcAft>
                <a:spcPct val="0"/>
              </a:spcAft>
              <a:buSzPct val="110000"/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2pPr>
            <a:lvl3pPr marL="457200" indent="-228600" algn="l" defTabSz="456933" rtl="0" eaLnBrk="1" fontAlgn="base" hangingPunct="1">
              <a:spcBef>
                <a:spcPts val="600"/>
              </a:spcBef>
              <a:spcAft>
                <a:spcPct val="0"/>
              </a:spcAft>
              <a:buFont typeface="Calibri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3pPr>
            <a:lvl4pPr marL="73152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SzPct val="75000"/>
              <a:buFont typeface="Courier New"/>
              <a:buChar char="o"/>
              <a:defRPr sz="1600" kern="1200" baseline="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4pPr>
            <a:lvl5pPr marL="100584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5pPr>
            <a:lvl6pPr marL="2513130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064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996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927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05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%</a:t>
            </a:r>
            <a:r>
              <a:rPr lang="en-US" sz="1050" dirty="0" err="1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sossave</a:t>
            </a:r>
            <a:r>
              <a:rPr lang="en-US" sz="105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is equivalent to </a:t>
            </a:r>
            <a:r>
              <a:rPr lang="en-US" sz="1050" dirty="0" err="1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sos</a:t>
            </a:r>
            <a:r>
              <a:rPr lang="en-US" sz="105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 convert</a:t>
            </a:r>
            <a:r>
              <a:rPr lang="en-US" sz="1050" dirty="0">
                <a:solidFill>
                  <a:srgbClr val="413C38"/>
                </a:solidFill>
                <a:latin typeface="+mj-lt"/>
                <a:ea typeface="Consolas" charset="0"/>
                <a:cs typeface="Consolas" charset="0"/>
              </a:rPr>
              <a:t> from command line. Multiple templates are available.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423220-6FF8-0149-80BF-4CBC210DE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338" y="1408192"/>
            <a:ext cx="5291007" cy="33825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495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314C645-87B5-7A40-AA45-D5915E71389B}"/>
              </a:ext>
            </a:extLst>
          </p:cNvPr>
          <p:cNvSpPr txBox="1"/>
          <p:nvPr/>
        </p:nvSpPr>
        <p:spPr>
          <a:xfrm>
            <a:off x="2569219" y="1991387"/>
            <a:ext cx="6623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accent4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50A9AE4-2578-8942-87F7-0298B7D73FAA}"/>
              </a:ext>
            </a:extLst>
          </p:cNvPr>
          <p:cNvSpPr txBox="1"/>
          <p:nvPr/>
        </p:nvSpPr>
        <p:spPr>
          <a:xfrm>
            <a:off x="5597219" y="1991387"/>
            <a:ext cx="6623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accent4">
                    <a:lumMod val="75000"/>
                  </a:schemeClr>
                </a:solidFill>
              </a:rPr>
              <a:t>=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80E7AA1-20E9-7649-AC03-6DA293557183}"/>
              </a:ext>
            </a:extLst>
          </p:cNvPr>
          <p:cNvGrpSpPr/>
          <p:nvPr/>
        </p:nvGrpSpPr>
        <p:grpSpPr>
          <a:xfrm>
            <a:off x="520973" y="2268566"/>
            <a:ext cx="1722095" cy="635088"/>
            <a:chOff x="507725" y="2378875"/>
            <a:chExt cx="1722095" cy="635088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B8E2F65-E1AA-1F48-9DCB-B80B2FAC52EF}"/>
                </a:ext>
              </a:extLst>
            </p:cNvPr>
            <p:cNvSpPr/>
            <p:nvPr/>
          </p:nvSpPr>
          <p:spPr>
            <a:xfrm>
              <a:off x="507725" y="2378875"/>
              <a:ext cx="1722095" cy="6350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     </a:t>
              </a: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Polyglot   </a:t>
              </a:r>
              <a:b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</a:b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       Notebook</a:t>
              </a:r>
              <a:endPara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801BDAFE-17BC-724A-91E4-5D777B600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8453" y="2496127"/>
              <a:ext cx="438912" cy="411591"/>
            </a:xfrm>
            <a:prstGeom prst="rect">
              <a:avLst/>
            </a:prstGeom>
          </p:spPr>
        </p:pic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A50C183-18B0-AD45-AC77-F1C20E0945C2}"/>
              </a:ext>
            </a:extLst>
          </p:cNvPr>
          <p:cNvGrpSpPr/>
          <p:nvPr/>
        </p:nvGrpSpPr>
        <p:grpSpPr>
          <a:xfrm>
            <a:off x="6581352" y="2264797"/>
            <a:ext cx="1999137" cy="635088"/>
            <a:chOff x="6629485" y="2201083"/>
            <a:chExt cx="1999137" cy="635088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C83D341-E4F2-1146-B03A-B125DE751D54}"/>
                </a:ext>
              </a:extLst>
            </p:cNvPr>
            <p:cNvSpPr/>
            <p:nvPr/>
          </p:nvSpPr>
          <p:spPr>
            <a:xfrm>
              <a:off x="6629486" y="2201083"/>
              <a:ext cx="1999136" cy="6350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458788">
                <a:spcBef>
                  <a:spcPts val="600"/>
                </a:spcBef>
              </a:pP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Working Environment</a:t>
              </a: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3D567D60-B355-0248-8EEB-6D236F93C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9485" y="2322870"/>
              <a:ext cx="438912" cy="434615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E9C64C7-ED88-D344-BD0A-CC790FA7B0A8}"/>
              </a:ext>
            </a:extLst>
          </p:cNvPr>
          <p:cNvGrpSpPr/>
          <p:nvPr/>
        </p:nvGrpSpPr>
        <p:grpSpPr>
          <a:xfrm>
            <a:off x="3553352" y="2278632"/>
            <a:ext cx="1722095" cy="635088"/>
            <a:chOff x="3437506" y="2274578"/>
            <a:chExt cx="1722095" cy="635088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D6D6B09B-D9C2-1044-812B-779ED40B747E}"/>
                </a:ext>
              </a:extLst>
            </p:cNvPr>
            <p:cNvSpPr/>
            <p:nvPr/>
          </p:nvSpPr>
          <p:spPr>
            <a:xfrm>
              <a:off x="3437506" y="2274578"/>
              <a:ext cx="1722095" cy="6350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400050">
                <a:spcBef>
                  <a:spcPts val="600"/>
                </a:spcBef>
                <a:tabLst>
                  <a:tab pos="166688" algn="l"/>
                  <a:tab pos="284163" algn="l"/>
                  <a:tab pos="393700" algn="l"/>
                </a:tabLst>
              </a:pP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Workflow</a:t>
              </a:r>
              <a:b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</a:b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System</a:t>
              </a:r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0E175198-5779-4747-9FB4-36B5C2A82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37506" y="2382530"/>
              <a:ext cx="438912" cy="411591"/>
            </a:xfrm>
            <a:prstGeom prst="rect">
              <a:avLst/>
            </a:prstGeom>
          </p:spPr>
        </p:pic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FF3B352E-AF91-2B41-AF0D-98F3593DD8BD}"/>
              </a:ext>
            </a:extLst>
          </p:cNvPr>
          <p:cNvSpPr/>
          <p:nvPr/>
        </p:nvSpPr>
        <p:spPr>
          <a:xfrm>
            <a:off x="5597219" y="1608357"/>
            <a:ext cx="3388350" cy="192029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A81F151-7654-6F49-BB05-5837C8723269}"/>
              </a:ext>
            </a:extLst>
          </p:cNvPr>
          <p:cNvSpPr/>
          <p:nvPr/>
        </p:nvSpPr>
        <p:spPr>
          <a:xfrm>
            <a:off x="0" y="1425673"/>
            <a:ext cx="3388350" cy="192029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921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890394" y="1097080"/>
            <a:ext cx="3849624" cy="228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/>
          <p:cNvSpPr txBox="1">
            <a:spLocks/>
          </p:cNvSpPr>
          <p:nvPr/>
        </p:nvSpPr>
        <p:spPr>
          <a:xfrm>
            <a:off x="426471" y="1031509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we are and what we do</a:t>
            </a:r>
            <a:br>
              <a:rPr lang="en-US" dirty="0"/>
            </a:b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23" name="SmartArt Placeholder 2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24" name="SmartArt Placeholder 23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25" name="SmartArt Placeholder 24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26" name="SmartArt Placeholder 25"/>
          <p:cNvSpPr>
            <a:spLocks noGrp="1"/>
          </p:cNvSpPr>
          <p:nvPr>
            <p:ph type="dgm" sz="quarter" idx="19"/>
          </p:nvPr>
        </p:nvSpPr>
        <p:spPr/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B83354-7FAA-0741-A41B-3DF92DA9B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79" y="1097080"/>
            <a:ext cx="4067834" cy="2289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FFF0DA-ED16-6C4B-B56D-87E1B0CDC60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950" y="970691"/>
            <a:ext cx="1641341" cy="16028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D75449-4EBA-5241-AE3D-4209C1F938F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579" y="1031509"/>
            <a:ext cx="8516089" cy="300745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38AA076-5476-2A45-A3EE-BA017C451015}"/>
              </a:ext>
            </a:extLst>
          </p:cNvPr>
          <p:cNvGrpSpPr/>
          <p:nvPr/>
        </p:nvGrpSpPr>
        <p:grpSpPr>
          <a:xfrm>
            <a:off x="994621" y="4085602"/>
            <a:ext cx="7353516" cy="953555"/>
            <a:chOff x="623778" y="4074273"/>
            <a:chExt cx="7861836" cy="1098884"/>
          </a:xfrm>
        </p:grpSpPr>
        <p:pic>
          <p:nvPicPr>
            <p:cNvPr id="15" name="Picture 2" descr="pancan_datacube-20130821.png">
              <a:extLst>
                <a:ext uri="{FF2B5EF4-FFF2-40B4-BE49-F238E27FC236}">
                  <a16:creationId xmlns:a16="http://schemas.microsoft.com/office/drawing/2014/main" id="{032BD7AE-C881-C444-AAFE-482BF5846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778" y="4078659"/>
              <a:ext cx="1210646" cy="10648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54" descr="NGCHM BRCA RPPA.tiff">
              <a:extLst>
                <a:ext uri="{FF2B5EF4-FFF2-40B4-BE49-F238E27FC236}">
                  <a16:creationId xmlns:a16="http://schemas.microsoft.com/office/drawing/2014/main" id="{EA776D4F-B013-1C47-B25E-21BEA9D49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6901" y="4074273"/>
              <a:ext cx="1066423" cy="963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6" descr="Mbatch icon.tiff">
              <a:extLst>
                <a:ext uri="{FF2B5EF4-FFF2-40B4-BE49-F238E27FC236}">
                  <a16:creationId xmlns:a16="http://schemas.microsoft.com/office/drawing/2014/main" id="{3B6DD203-E71A-E746-A25C-C316FD7B0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4893" y="4098460"/>
              <a:ext cx="1066011" cy="1074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5" descr="PathwaysWeb diagram.tiff">
              <a:extLst>
                <a:ext uri="{FF2B5EF4-FFF2-40B4-BE49-F238E27FC236}">
                  <a16:creationId xmlns:a16="http://schemas.microsoft.com/office/drawing/2014/main" id="{954C2F55-F5B4-0242-8A05-222C1D780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2473" y="4074273"/>
              <a:ext cx="995363" cy="1004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0" descr="SpliceSeq icon.tiff">
              <a:extLst>
                <a:ext uri="{FF2B5EF4-FFF2-40B4-BE49-F238E27FC236}">
                  <a16:creationId xmlns:a16="http://schemas.microsoft.com/office/drawing/2014/main" id="{BDFFED1A-5AD3-8C4F-9C5A-06A4D5E99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1373" y="4130824"/>
              <a:ext cx="1242933" cy="934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" descr="TCPA icon.tiff">
              <a:extLst>
                <a:ext uri="{FF2B5EF4-FFF2-40B4-BE49-F238E27FC236}">
                  <a16:creationId xmlns:a16="http://schemas.microsoft.com/office/drawing/2014/main" id="{5C658932-6DB7-EB49-9817-936D70EE8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0238" y="4102548"/>
              <a:ext cx="1495376" cy="963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9618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</a:t>
            </a:r>
            <a:r>
              <a:rPr lang="en-US" dirty="0" err="1"/>
              <a:t>SoS</a:t>
            </a:r>
            <a:r>
              <a:rPr lang="en-US" dirty="0"/>
              <a:t> Workflow Syntax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grpSp>
        <p:nvGrpSpPr>
          <p:cNvPr id="71" name="Group 70"/>
          <p:cNvGrpSpPr/>
          <p:nvPr/>
        </p:nvGrpSpPr>
        <p:grpSpPr>
          <a:xfrm>
            <a:off x="405052" y="1260065"/>
            <a:ext cx="3571524" cy="3650747"/>
            <a:chOff x="405052" y="1260065"/>
            <a:chExt cx="3571524" cy="3650747"/>
          </a:xfrm>
        </p:grpSpPr>
        <p:sp>
          <p:nvSpPr>
            <p:cNvPr id="42" name="TextBox 41"/>
            <p:cNvSpPr txBox="1"/>
            <p:nvPr/>
          </p:nvSpPr>
          <p:spPr>
            <a:xfrm>
              <a:off x="405052" y="1260065"/>
              <a:ext cx="28248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4">
                      <a:lumMod val="75000"/>
                    </a:schemeClr>
                  </a:solidFill>
                </a:rPr>
                <a:t>Script format of function calls</a:t>
              </a:r>
            </a:p>
          </p:txBody>
        </p:sp>
        <p:sp>
          <p:nvSpPr>
            <p:cNvPr id="60" name="Text Placeholder 3"/>
            <p:cNvSpPr txBox="1">
              <a:spLocks/>
            </p:cNvSpPr>
            <p:nvPr/>
          </p:nvSpPr>
          <p:spPr>
            <a:xfrm>
              <a:off x="411479" y="4453612"/>
              <a:ext cx="3565097" cy="457200"/>
            </a:xfrm>
            <a:prstGeom prst="rect">
              <a:avLst/>
            </a:prstGeom>
          </p:spPr>
          <p:txBody>
            <a:bodyPr lIns="0" tIns="0" bIns="0" anchor="b" anchorCtr="0"/>
            <a:lstStyle>
              <a:lvl1pPr marL="0" indent="0" algn="l" defTabSz="456933" rtl="0" eaLnBrk="1" fontAlgn="base" hangingPunct="1">
                <a:lnSpc>
                  <a:spcPct val="95000"/>
                </a:lnSpc>
                <a:spcBef>
                  <a:spcPts val="100"/>
                </a:spcBef>
                <a:spcAft>
                  <a:spcPct val="0"/>
                </a:spcAft>
                <a:buNone/>
                <a:defRPr sz="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1pPr>
              <a:lvl2pPr marL="182880" indent="-182880" algn="l" defTabSz="456933" rtl="0" eaLnBrk="1" fontAlgn="base" hangingPunct="1">
                <a:spcBef>
                  <a:spcPts val="1200"/>
                </a:spcBef>
                <a:spcAft>
                  <a:spcPct val="0"/>
                </a:spcAft>
                <a:buSzPct val="110000"/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2pPr>
              <a:lvl3pPr marL="457200" indent="-228600" algn="l" defTabSz="456933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Calibri" pitchFamily="34" charset="0"/>
                <a:buChar char="–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3pPr>
              <a:lvl4pPr marL="73152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SzPct val="75000"/>
                <a:buFont typeface="Courier New"/>
                <a:buChar char="o"/>
                <a:defRPr sz="1600" kern="1200" baseline="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4pPr>
              <a:lvl5pPr marL="100584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5pPr>
              <a:lvl6pPr marL="2513130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064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996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3927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Indentation is recommended but not required </a:t>
              </a:r>
            </a:p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Alternative sigil is allowed (e.g. </a:t>
              </a:r>
              <a:r>
                <a:rPr lang="en-US" sz="1200" dirty="0">
                  <a:solidFill>
                    <a:srgbClr val="413C38"/>
                  </a:solidFill>
                  <a:latin typeface="Consolas" charset="0"/>
                  <a:ea typeface="Consolas" charset="0"/>
                  <a:cs typeface="Consolas" charset="0"/>
                </a:rPr>
                <a:t>expand='${ }')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405052" y="1685125"/>
              <a:ext cx="2856347" cy="1302534"/>
              <a:chOff x="405052" y="1685125"/>
              <a:chExt cx="2856347" cy="1302534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405052" y="1685125"/>
                <a:ext cx="13592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Function format</a:t>
                </a:r>
              </a:p>
            </p:txBody>
          </p:sp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9170" y="2001389"/>
                <a:ext cx="2782229" cy="98627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66" name="Group 65"/>
            <p:cNvGrpSpPr/>
            <p:nvPr/>
          </p:nvGrpSpPr>
          <p:grpSpPr>
            <a:xfrm>
              <a:off x="411480" y="3188104"/>
              <a:ext cx="2907926" cy="1190163"/>
              <a:chOff x="411480" y="3188104"/>
              <a:chExt cx="2907926" cy="1190163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411480" y="3188104"/>
                <a:ext cx="113736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Script format</a:t>
                </a:r>
              </a:p>
            </p:txBody>
          </p:sp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170" y="3568627"/>
                <a:ext cx="2840236" cy="80964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73" name="Group 72"/>
          <p:cNvGrpSpPr/>
          <p:nvPr/>
        </p:nvGrpSpPr>
        <p:grpSpPr>
          <a:xfrm>
            <a:off x="5665464" y="228827"/>
            <a:ext cx="2056896" cy="978420"/>
            <a:chOff x="5665464" y="228827"/>
            <a:chExt cx="2056896" cy="97842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65464" y="228827"/>
              <a:ext cx="2056896" cy="925603"/>
            </a:xfrm>
            <a:prstGeom prst="rect">
              <a:avLst/>
            </a:prstGeom>
          </p:spPr>
        </p:pic>
        <p:sp>
          <p:nvSpPr>
            <p:cNvPr id="72" name="TextBox 71"/>
            <p:cNvSpPr txBox="1"/>
            <p:nvPr/>
          </p:nvSpPr>
          <p:spPr>
            <a:xfrm>
              <a:off x="6243688" y="899470"/>
              <a:ext cx="5373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charset="0"/>
                  <a:ea typeface="Arial" charset="0"/>
                  <a:cs typeface="Arial" charset="0"/>
                </a:rPr>
                <a:t>3.6+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745147" y="1248753"/>
            <a:ext cx="4124198" cy="3920229"/>
            <a:chOff x="4745147" y="1248753"/>
            <a:chExt cx="4124198" cy="3920229"/>
          </a:xfrm>
        </p:grpSpPr>
        <p:grpSp>
          <p:nvGrpSpPr>
            <p:cNvPr id="70" name="Group 69"/>
            <p:cNvGrpSpPr/>
            <p:nvPr/>
          </p:nvGrpSpPr>
          <p:grpSpPr>
            <a:xfrm>
              <a:off x="4745147" y="1248753"/>
              <a:ext cx="4124198" cy="3920229"/>
              <a:chOff x="4745147" y="1248753"/>
              <a:chExt cx="4124198" cy="3920229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4745147" y="1248753"/>
                <a:ext cx="25950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4">
                        <a:lumMod val="75000"/>
                      </a:schemeClr>
                    </a:solidFill>
                  </a:rPr>
                  <a:t>Step header and statements</a:t>
                </a:r>
              </a:p>
            </p:txBody>
          </p:sp>
          <p:sp>
            <p:nvSpPr>
              <p:cNvPr id="69" name="Text Placeholder 3"/>
              <p:cNvSpPr txBox="1">
                <a:spLocks/>
              </p:cNvSpPr>
              <p:nvPr/>
            </p:nvSpPr>
            <p:spPr>
              <a:xfrm>
                <a:off x="4745147" y="4153123"/>
                <a:ext cx="4124198" cy="1015859"/>
              </a:xfrm>
              <a:prstGeom prst="rect">
                <a:avLst/>
              </a:prstGeom>
            </p:spPr>
            <p:txBody>
              <a:bodyPr lIns="0" tIns="0" bIns="0" anchor="b" anchorCtr="0"/>
              <a:lstStyle>
                <a:lvl1pPr marL="0" indent="0" algn="l" defTabSz="456933" rtl="0" eaLnBrk="1" fontAlgn="base" hangingPunct="1">
                  <a:lnSpc>
                    <a:spcPct val="95000"/>
                  </a:lnSpc>
                  <a:spcBef>
                    <a:spcPts val="100"/>
                  </a:spcBef>
                  <a:spcAft>
                    <a:spcPct val="0"/>
                  </a:spcAft>
                  <a:buNone/>
                  <a:defRPr sz="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1pPr>
                <a:lvl2pPr marL="182880" indent="-182880" algn="l" defTabSz="456933" rtl="0" eaLnBrk="1" fontAlgn="base" hangingPunct="1">
                  <a:spcBef>
                    <a:spcPts val="1200"/>
                  </a:spcBef>
                  <a:spcAft>
                    <a:spcPct val="0"/>
                  </a:spcAft>
                  <a:buSzPct val="110000"/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2pPr>
                <a:lvl3pPr marL="457200" indent="-228600" algn="l" defTabSz="456933" rtl="0" eaLnBrk="1" fontAlgn="base" hangingPunct="1">
                  <a:spcBef>
                    <a:spcPts val="6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3pPr>
                <a:lvl4pPr marL="73152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SzPct val="75000"/>
                  <a:buFont typeface="Courier New"/>
                  <a:buChar char="o"/>
                  <a:defRPr sz="1600" kern="1200" baseline="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4pPr>
                <a:lvl5pPr marL="100584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5pPr>
                <a:lvl6pPr marL="2513130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064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996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3927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Arial"/>
                    <a:cs typeface="Arial"/>
                  </a:rPr>
                  <a:t>Headers define “steps” of workflows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Consolas" charset="0"/>
                    <a:ea typeface="Consolas" charset="0"/>
                    <a:cs typeface="Consolas" charset="0"/>
                  </a:rPr>
                  <a:t>input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ea typeface="Consolas" charset="0"/>
                    <a:cs typeface="Arial"/>
                  </a:rPr>
                  <a:t>, </a:t>
                </a:r>
                <a:r>
                  <a:rPr lang="en-US" sz="1200" dirty="0">
                    <a:solidFill>
                      <a:srgbClr val="413C38"/>
                    </a:solidFill>
                    <a:latin typeface="Consolas" charset="0"/>
                    <a:ea typeface="Consolas" charset="0"/>
                    <a:cs typeface="Consolas" charset="0"/>
                  </a:rPr>
                  <a:t>output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ea typeface="Consolas" charset="0"/>
                    <a:cs typeface="Arial"/>
                  </a:rPr>
                  <a:t>, and </a:t>
                </a:r>
                <a:r>
                  <a:rPr lang="en-US" sz="1200" dirty="0">
                    <a:solidFill>
                      <a:srgbClr val="413C38"/>
                    </a:solidFill>
                    <a:latin typeface="Consolas" charset="0"/>
                    <a:ea typeface="Consolas" charset="0"/>
                    <a:cs typeface="Consolas" charset="0"/>
                  </a:rPr>
                  <a:t>depends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ea typeface="Consolas" charset="0"/>
                    <a:cs typeface="Arial"/>
                  </a:rPr>
                  <a:t> specify input, output and dependent targets of the step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Consolas" charset="0"/>
                    <a:ea typeface="Consolas" charset="0"/>
                    <a:cs typeface="Consolas" charset="0"/>
                  </a:rPr>
                  <a:t>task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ea typeface="Consolas" charset="0"/>
                    <a:cs typeface="Arial"/>
                  </a:rPr>
                  <a:t> defines the rest of the step as external tasks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endParaRPr lang="en-US" sz="1200" dirty="0">
                  <a:solidFill>
                    <a:srgbClr val="413C38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p:grp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27674" y="1681630"/>
              <a:ext cx="2984776" cy="245222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29619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subkernels</a:t>
            </a:r>
            <a:r>
              <a:rPr lang="en-US" dirty="0"/>
              <a:t> to </a:t>
            </a:r>
            <a:r>
              <a:rPr lang="en-US" dirty="0" err="1"/>
              <a:t>SoS</a:t>
            </a:r>
            <a:r>
              <a:rPr lang="en-US" dirty="0"/>
              <a:t> kernel</a:t>
            </a:r>
            <a:br>
              <a:rPr lang="en-US" dirty="0"/>
            </a:b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0" y="1154430"/>
            <a:ext cx="4337876" cy="3232760"/>
            <a:chOff x="76595" y="839821"/>
            <a:chExt cx="4337876" cy="32327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95" y="1802448"/>
              <a:ext cx="4337876" cy="22701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" name="Rectangle 27"/>
            <p:cNvSpPr/>
            <p:nvPr/>
          </p:nvSpPr>
          <p:spPr>
            <a:xfrm>
              <a:off x="1601599" y="839821"/>
              <a:ext cx="1616300" cy="3758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chemeClr val="accent3">
                  <a:lumMod val="75000"/>
                  <a:alpha val="43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b="1" dirty="0" err="1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Subkernels</a:t>
              </a:r>
              <a:endPara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907B1894-E88B-D845-944E-E38B8AB69C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9158" y="3260651"/>
            <a:ext cx="3469689" cy="8506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/>
          <p:cNvSpPr txBox="1"/>
          <p:nvPr/>
        </p:nvSpPr>
        <p:spPr>
          <a:xfrm>
            <a:off x="1269948" y="1533573"/>
            <a:ext cx="2258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(possibly incomplete scripts)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238847" y="1148034"/>
            <a:ext cx="4723857" cy="3297543"/>
            <a:chOff x="4238847" y="1148034"/>
            <a:chExt cx="4723857" cy="329754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9A44D18-823D-0D4A-8157-E25181F5555C}"/>
                </a:ext>
              </a:extLst>
            </p:cNvPr>
            <p:cNvGrpSpPr/>
            <p:nvPr/>
          </p:nvGrpSpPr>
          <p:grpSpPr>
            <a:xfrm>
              <a:off x="4238847" y="1148034"/>
              <a:ext cx="4723857" cy="3297543"/>
              <a:chOff x="4238847" y="1148034"/>
              <a:chExt cx="4723857" cy="3297543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4238847" y="1339431"/>
                <a:ext cx="4723857" cy="3106146"/>
                <a:chOff x="4193692" y="1029323"/>
                <a:chExt cx="4723857" cy="3106146"/>
              </a:xfrm>
            </p:grpSpPr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66871" y="1802448"/>
                  <a:ext cx="4350678" cy="2333021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cxnSp>
              <p:nvCxnSpPr>
                <p:cNvPr id="30" name="Straight Arrow Connector 29"/>
                <p:cNvCxnSpPr/>
                <p:nvPr/>
              </p:nvCxnSpPr>
              <p:spPr bwMode="gray">
                <a:xfrm>
                  <a:off x="4193692" y="1029323"/>
                  <a:ext cx="987778" cy="9909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F862F34-36CE-A848-B925-478106A0A630}"/>
                  </a:ext>
                </a:extLst>
              </p:cNvPr>
              <p:cNvGrpSpPr/>
              <p:nvPr/>
            </p:nvGrpSpPr>
            <p:grpSpPr>
              <a:xfrm>
                <a:off x="5979215" y="1148034"/>
                <a:ext cx="1616300" cy="451578"/>
                <a:chOff x="5979215" y="1148034"/>
                <a:chExt cx="1616300" cy="451578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032B0452-F3D4-2E47-BFF1-E3DFC16060AC}"/>
                    </a:ext>
                  </a:extLst>
                </p:cNvPr>
                <p:cNvSpPr/>
                <p:nvPr/>
              </p:nvSpPr>
              <p:spPr>
                <a:xfrm>
                  <a:off x="5979215" y="1148034"/>
                  <a:ext cx="1616300" cy="402611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sz="1800" b="1" dirty="0">
                      <a:latin typeface="+mj-lt"/>
                    </a:rPr>
                    <a:t>   </a:t>
                  </a:r>
                  <a:r>
                    <a:rPr lang="en-US" sz="1800" b="1" dirty="0">
                      <a:solidFill>
                        <a:schemeClr val="accent6">
                          <a:lumMod val="75000"/>
                        </a:schemeClr>
                      </a:solidFill>
                      <a:latin typeface="+mj-lt"/>
                    </a:rPr>
                    <a:t>Kernel</a:t>
                  </a:r>
                </a:p>
              </p:txBody>
            </p:sp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23E79B81-79D9-3B4F-8A8F-9F1619028F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47298" y="1159767"/>
                  <a:ext cx="469042" cy="439845"/>
                </a:xfrm>
                <a:prstGeom prst="rect">
                  <a:avLst/>
                </a:prstGeom>
              </p:spPr>
            </p:pic>
          </p:grpSp>
        </p:grpSp>
        <p:sp>
          <p:nvSpPr>
            <p:cNvPr id="29" name="TextBox 28"/>
            <p:cNvSpPr txBox="1"/>
            <p:nvPr/>
          </p:nvSpPr>
          <p:spPr>
            <a:xfrm>
              <a:off x="6047298" y="1548428"/>
              <a:ext cx="14758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(complete scripts)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5C257D91-3387-B943-9DD7-D2955F68659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29692" y="3260651"/>
            <a:ext cx="3439653" cy="8506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637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workflows in notebook</a:t>
            </a:r>
            <a:br>
              <a:rPr lang="en-US" dirty="0"/>
            </a:b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66" y="1816633"/>
            <a:ext cx="4350678" cy="23330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EFFB390-0C12-C543-9D2A-9BFFAA14D28B}"/>
              </a:ext>
            </a:extLst>
          </p:cNvPr>
          <p:cNvGrpSpPr/>
          <p:nvPr/>
        </p:nvGrpSpPr>
        <p:grpSpPr>
          <a:xfrm>
            <a:off x="1666969" y="1007693"/>
            <a:ext cx="1616300" cy="439845"/>
            <a:chOff x="5979215" y="1381140"/>
            <a:chExt cx="1616300" cy="43984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0427A40-8A2A-2D43-B85F-16F2E9F8A779}"/>
                </a:ext>
              </a:extLst>
            </p:cNvPr>
            <p:cNvSpPr/>
            <p:nvPr/>
          </p:nvSpPr>
          <p:spPr>
            <a:xfrm>
              <a:off x="5979215" y="1383815"/>
              <a:ext cx="1616300" cy="40261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b="1" dirty="0">
                  <a:latin typeface="+mj-lt"/>
                </a:rPr>
                <a:t>    </a:t>
              </a:r>
              <a:r>
                <a:rPr lang="en-US" sz="18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Kernel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7088145-F7BE-8C42-AB64-4609ED570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47298" y="1381140"/>
              <a:ext cx="469042" cy="439845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470466" y="1447538"/>
            <a:ext cx="2098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(shared kernel namespace)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374445" y="1010368"/>
            <a:ext cx="4358075" cy="4033743"/>
            <a:chOff x="4374445" y="1010368"/>
            <a:chExt cx="4358075" cy="403374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30D5032-C8CC-E24E-A51F-F6D8E8208BCC}"/>
                </a:ext>
              </a:extLst>
            </p:cNvPr>
            <p:cNvGrpSpPr/>
            <p:nvPr/>
          </p:nvGrpSpPr>
          <p:grpSpPr>
            <a:xfrm>
              <a:off x="4374445" y="1010368"/>
              <a:ext cx="4358075" cy="4033743"/>
              <a:chOff x="4374445" y="1010368"/>
              <a:chExt cx="4358075" cy="4033743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4374445" y="1233908"/>
                <a:ext cx="4358075" cy="3810203"/>
                <a:chOff x="4374445" y="1233908"/>
                <a:chExt cx="4358075" cy="3810203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88566" y="1816633"/>
                  <a:ext cx="4043954" cy="322747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cxnSp>
              <p:nvCxnSpPr>
                <p:cNvPr id="27" name="Straight Arrow Connector 26"/>
                <p:cNvCxnSpPr/>
                <p:nvPr/>
              </p:nvCxnSpPr>
              <p:spPr bwMode="gray">
                <a:xfrm>
                  <a:off x="4374445" y="1233908"/>
                  <a:ext cx="987778" cy="0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3CD38D5-6523-154D-931F-045342DE7930}"/>
                  </a:ext>
                </a:extLst>
              </p:cNvPr>
              <p:cNvGrpSpPr/>
              <p:nvPr/>
            </p:nvGrpSpPr>
            <p:grpSpPr>
              <a:xfrm>
                <a:off x="5762718" y="1010368"/>
                <a:ext cx="2168431" cy="480171"/>
                <a:chOff x="5979215" y="1343489"/>
                <a:chExt cx="1616300" cy="480171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DA814999-817D-9E42-989F-3D7879EEE7A9}"/>
                    </a:ext>
                  </a:extLst>
                </p:cNvPr>
                <p:cNvSpPr/>
                <p:nvPr/>
              </p:nvSpPr>
              <p:spPr>
                <a:xfrm>
                  <a:off x="5979215" y="1343489"/>
                  <a:ext cx="1616300" cy="402611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sz="1800" b="1" dirty="0">
                      <a:latin typeface="+mj-lt"/>
                    </a:rPr>
                    <a:t>   </a:t>
                  </a:r>
                  <a:r>
                    <a:rPr lang="en-US" sz="1800" b="1" dirty="0">
                      <a:solidFill>
                        <a:schemeClr val="accent6">
                          <a:lumMod val="75000"/>
                        </a:schemeClr>
                      </a:solidFill>
                      <a:latin typeface="+mj-lt"/>
                    </a:rPr>
                    <a:t>Workflow</a:t>
                  </a:r>
                </a:p>
              </p:txBody>
            </p:sp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6FE47D69-E353-B441-B106-2BA990C7EE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80430" y="1383815"/>
                  <a:ext cx="336532" cy="439845"/>
                </a:xfrm>
                <a:prstGeom prst="rect">
                  <a:avLst/>
                </a:prstGeom>
              </p:spPr>
            </p:pic>
          </p:grpSp>
        </p:grpSp>
        <p:sp>
          <p:nvSpPr>
            <p:cNvPr id="33" name="TextBox 32"/>
            <p:cNvSpPr txBox="1"/>
            <p:nvPr/>
          </p:nvSpPr>
          <p:spPr>
            <a:xfrm>
              <a:off x="5505966" y="1447538"/>
              <a:ext cx="27569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(independent workflow namespace)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36143253-79DC-724E-A113-0B0DFC8780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9498" y="2353737"/>
            <a:ext cx="6477892" cy="15590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3E917AF-FFFD-AF4E-8E7A-4AA73B6EB6F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8231" y="3997842"/>
            <a:ext cx="4043954" cy="9497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818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and runtime signatures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52C6D5-9E83-9949-89E7-41BD6656D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38" y="1042875"/>
            <a:ext cx="4146423" cy="36789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D9AD49-B724-114C-B6D6-3E79E7554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903" y="1042875"/>
            <a:ext cx="4157638" cy="3852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0D4DC95-7ACC-734A-BBFA-4361DB84120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838" y="1042875"/>
            <a:ext cx="4146423" cy="8355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472316F-3FCC-8F4C-88D6-42CFB801AE9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7903" y="3948223"/>
            <a:ext cx="4157638" cy="9471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583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Process-oriented vs outcome-oriented workflows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1CB4E1-34E7-EB42-A53B-E42376B71DBF}"/>
              </a:ext>
            </a:extLst>
          </p:cNvPr>
          <p:cNvGrpSpPr/>
          <p:nvPr/>
        </p:nvGrpSpPr>
        <p:grpSpPr>
          <a:xfrm>
            <a:off x="117493" y="1012850"/>
            <a:ext cx="4430725" cy="3816260"/>
            <a:chOff x="117493" y="1012850"/>
            <a:chExt cx="4430725" cy="38162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A7BD907-8018-4A4D-B8F8-5E81BCF9D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493" y="1012850"/>
              <a:ext cx="4430725" cy="311696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Text Placeholder 3">
              <a:extLst>
                <a:ext uri="{FF2B5EF4-FFF2-40B4-BE49-F238E27FC236}">
                  <a16:creationId xmlns:a16="http://schemas.microsoft.com/office/drawing/2014/main" id="{92F361E7-E7FD-CF4B-9C7E-6E1A62FC26C6}"/>
                </a:ext>
              </a:extLst>
            </p:cNvPr>
            <p:cNvSpPr txBox="1">
              <a:spLocks/>
            </p:cNvSpPr>
            <p:nvPr/>
          </p:nvSpPr>
          <p:spPr>
            <a:xfrm>
              <a:off x="411480" y="4371910"/>
              <a:ext cx="3477542" cy="457200"/>
            </a:xfrm>
            <a:prstGeom prst="rect">
              <a:avLst/>
            </a:prstGeom>
          </p:spPr>
          <p:txBody>
            <a:bodyPr lIns="0" tIns="0" bIns="0" anchor="b" anchorCtr="0"/>
            <a:lstStyle>
              <a:lvl1pPr marL="0" indent="0" algn="l" defTabSz="456933" rtl="0" eaLnBrk="1" fontAlgn="base" hangingPunct="1">
                <a:lnSpc>
                  <a:spcPct val="95000"/>
                </a:lnSpc>
                <a:spcBef>
                  <a:spcPts val="100"/>
                </a:spcBef>
                <a:spcAft>
                  <a:spcPct val="0"/>
                </a:spcAft>
                <a:buNone/>
                <a:defRPr sz="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1pPr>
              <a:lvl2pPr marL="182880" indent="-182880" algn="l" defTabSz="456933" rtl="0" eaLnBrk="1" fontAlgn="base" hangingPunct="1">
                <a:spcBef>
                  <a:spcPts val="1200"/>
                </a:spcBef>
                <a:spcAft>
                  <a:spcPct val="0"/>
                </a:spcAft>
                <a:buSzPct val="110000"/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2pPr>
              <a:lvl3pPr marL="457200" indent="-228600" algn="l" defTabSz="456933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Calibri" pitchFamily="34" charset="0"/>
                <a:buChar char="–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3pPr>
              <a:lvl4pPr marL="73152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SzPct val="75000"/>
                <a:buFont typeface="Courier New"/>
                <a:buChar char="o"/>
                <a:defRPr sz="1600" kern="1200" baseline="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4pPr>
              <a:lvl5pPr marL="100584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5pPr>
              <a:lvl6pPr marL="2513130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064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996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3927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Numerically numbered steps of a “process”</a:t>
              </a:r>
            </a:p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Execute sequentially (logically)</a:t>
              </a:r>
              <a:endParaRPr lang="en-US" sz="120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8D9FD6-A7C4-FC40-95FC-DB12926AA5DC}"/>
              </a:ext>
            </a:extLst>
          </p:cNvPr>
          <p:cNvGrpSpPr/>
          <p:nvPr/>
        </p:nvGrpSpPr>
        <p:grpSpPr>
          <a:xfrm>
            <a:off x="4624418" y="1012850"/>
            <a:ext cx="4387534" cy="3987091"/>
            <a:chOff x="4624418" y="1012850"/>
            <a:chExt cx="4387534" cy="398709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6B11A5E-C792-B540-AC4E-31AC23BD0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24418" y="1012850"/>
              <a:ext cx="4387534" cy="311696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" name="Text Placeholder 3">
              <a:extLst>
                <a:ext uri="{FF2B5EF4-FFF2-40B4-BE49-F238E27FC236}">
                  <a16:creationId xmlns:a16="http://schemas.microsoft.com/office/drawing/2014/main" id="{54E97A61-E252-3544-9B5A-60923D52E0FF}"/>
                </a:ext>
              </a:extLst>
            </p:cNvPr>
            <p:cNvSpPr txBox="1">
              <a:spLocks/>
            </p:cNvSpPr>
            <p:nvPr/>
          </p:nvSpPr>
          <p:spPr>
            <a:xfrm>
              <a:off x="4705635" y="4542741"/>
              <a:ext cx="3816237" cy="457200"/>
            </a:xfrm>
            <a:prstGeom prst="rect">
              <a:avLst/>
            </a:prstGeom>
          </p:spPr>
          <p:txBody>
            <a:bodyPr lIns="0" tIns="0" bIns="0" anchor="b" anchorCtr="0"/>
            <a:lstStyle>
              <a:lvl1pPr marL="0" indent="0" algn="l" defTabSz="456933" rtl="0" eaLnBrk="1" fontAlgn="base" hangingPunct="1">
                <a:lnSpc>
                  <a:spcPct val="95000"/>
                </a:lnSpc>
                <a:spcBef>
                  <a:spcPts val="100"/>
                </a:spcBef>
                <a:spcAft>
                  <a:spcPct val="0"/>
                </a:spcAft>
                <a:buNone/>
                <a:defRPr sz="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1pPr>
              <a:lvl2pPr marL="182880" indent="-182880" algn="l" defTabSz="456933" rtl="0" eaLnBrk="1" fontAlgn="base" hangingPunct="1">
                <a:spcBef>
                  <a:spcPts val="1200"/>
                </a:spcBef>
                <a:spcAft>
                  <a:spcPct val="0"/>
                </a:spcAft>
                <a:buSzPct val="110000"/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2pPr>
              <a:lvl3pPr marL="457200" indent="-228600" algn="l" defTabSz="456933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Calibri" pitchFamily="34" charset="0"/>
                <a:buChar char="–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3pPr>
              <a:lvl4pPr marL="73152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SzPct val="75000"/>
                <a:buFont typeface="Courier New"/>
                <a:buChar char="o"/>
                <a:defRPr sz="1600" kern="1200" baseline="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4pPr>
              <a:lvl5pPr marL="100584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5pPr>
              <a:lvl6pPr marL="2513130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064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996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3927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Steps can provides targets for others</a:t>
              </a:r>
            </a:p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Workflow constructed to generate specified targets (option </a:t>
              </a:r>
              <a:r>
                <a:rPr lang="en-US" sz="1200" dirty="0">
                  <a:solidFill>
                    <a:srgbClr val="413C38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–t</a:t>
              </a: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)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5769BD03-B75D-3A4D-8C23-D432B334CAE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39832" y="1233376"/>
            <a:ext cx="3232297" cy="7726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12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Concurrent execution and external tasks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162FB4-90BA-4E43-B0F7-825A63C8A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" y="1041400"/>
            <a:ext cx="5239378" cy="34886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1B3194-B637-D24B-AC65-7AABE7822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117" y="1041400"/>
            <a:ext cx="2639912" cy="39890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2B8D4A-BA14-D148-BC7D-545A21A3F1B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8195" y="3033822"/>
            <a:ext cx="2743714" cy="7726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92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FFB7A26-D60B-F346-BF29-8E62FD4D143D}"/>
              </a:ext>
            </a:extLst>
          </p:cNvPr>
          <p:cNvGrpSpPr/>
          <p:nvPr/>
        </p:nvGrpSpPr>
        <p:grpSpPr>
          <a:xfrm>
            <a:off x="83717" y="1855268"/>
            <a:ext cx="8976566" cy="3194937"/>
            <a:chOff x="83717" y="1765165"/>
            <a:chExt cx="8976566" cy="3194937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55B56A72-0C99-6841-B8F7-23C59E72446D}"/>
                </a:ext>
              </a:extLst>
            </p:cNvPr>
            <p:cNvGrpSpPr/>
            <p:nvPr/>
          </p:nvGrpSpPr>
          <p:grpSpPr>
            <a:xfrm>
              <a:off x="83717" y="1765165"/>
              <a:ext cx="8976566" cy="3194937"/>
              <a:chOff x="83717" y="1765165"/>
              <a:chExt cx="8976566" cy="3194937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66063371-3137-7C46-9CA4-20673053CCAD}"/>
                  </a:ext>
                </a:extLst>
              </p:cNvPr>
              <p:cNvSpPr/>
              <p:nvPr/>
            </p:nvSpPr>
            <p:spPr>
              <a:xfrm>
                <a:off x="83717" y="2914605"/>
                <a:ext cx="8976566" cy="204549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BF4A7ED2-2D00-8940-94DF-03D74760402A}"/>
                  </a:ext>
                </a:extLst>
              </p:cNvPr>
              <p:cNvGrpSpPr/>
              <p:nvPr/>
            </p:nvGrpSpPr>
            <p:grpSpPr>
              <a:xfrm>
                <a:off x="145172" y="3368406"/>
                <a:ext cx="2028224" cy="1427871"/>
                <a:chOff x="145172" y="3368406"/>
                <a:chExt cx="2028224" cy="1427871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35BFEAC8-C884-FF45-AE52-A2D6A2FA2C85}"/>
                    </a:ext>
                  </a:extLst>
                </p:cNvPr>
                <p:cNvCxnSpPr/>
                <p:nvPr/>
              </p:nvCxnSpPr>
              <p:spPr>
                <a:xfrm>
                  <a:off x="437960" y="3844458"/>
                  <a:ext cx="142843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5850FBE2-FAD3-194C-80F1-54815895F184}"/>
                    </a:ext>
                  </a:extLst>
                </p:cNvPr>
                <p:cNvCxnSpPr>
                  <a:cxnSpLocks/>
                  <a:endCxn id="78" idx="0"/>
                </p:cNvCxnSpPr>
                <p:nvPr/>
              </p:nvCxnSpPr>
              <p:spPr>
                <a:xfrm>
                  <a:off x="437960" y="3844458"/>
                  <a:ext cx="0" cy="34171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6A48E7DB-AA5C-B94D-BCFB-DB6364C46D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5725" y="3844458"/>
                  <a:ext cx="388" cy="34995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1E00574F-7A95-D641-84A2-244F9C76AFD8}"/>
                    </a:ext>
                  </a:extLst>
                </p:cNvPr>
                <p:cNvCxnSpPr>
                  <a:cxnSpLocks/>
                  <a:stCxn id="86" idx="2"/>
                  <a:endCxn id="79" idx="0"/>
                </p:cNvCxnSpPr>
                <p:nvPr/>
              </p:nvCxnSpPr>
              <p:spPr>
                <a:xfrm flipH="1">
                  <a:off x="1141436" y="3590656"/>
                  <a:ext cx="9057" cy="59551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CD408A5A-B952-C140-8E56-19F05386F9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-6" r="-6"/>
                <a:stretch/>
              </p:blipFill>
              <p:spPr>
                <a:xfrm>
                  <a:off x="822565" y="3368406"/>
                  <a:ext cx="655855" cy="222250"/>
                </a:xfrm>
                <a:prstGeom prst="rect">
                  <a:avLst/>
                </a:prstGeom>
              </p:spPr>
            </p:pic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DD115F07-0902-3E47-A4B3-F7C5C3B99D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5172" y="4186168"/>
                  <a:ext cx="585575" cy="585575"/>
                </a:xfrm>
                <a:prstGeom prst="rect">
                  <a:avLst/>
                </a:prstGeom>
              </p:spPr>
            </p:pic>
            <p:pic>
              <p:nvPicPr>
                <p:cNvPr id="79" name="Picture 78">
                  <a:extLst>
                    <a:ext uri="{FF2B5EF4-FFF2-40B4-BE49-F238E27FC236}">
                      <a16:creationId xmlns:a16="http://schemas.microsoft.com/office/drawing/2014/main" id="{27C2F55C-B5CE-D941-9AFB-060F87E558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0221" y="4186168"/>
                  <a:ext cx="582430" cy="582430"/>
                </a:xfrm>
                <a:prstGeom prst="rect">
                  <a:avLst/>
                </a:prstGeom>
              </p:spPr>
            </p:pic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018F2778-5B97-2A45-B410-FBA86D8C56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1531" y="4194412"/>
                  <a:ext cx="601865" cy="601865"/>
                </a:xfrm>
                <a:prstGeom prst="rect">
                  <a:avLst/>
                </a:prstGeom>
              </p:spPr>
            </p:pic>
          </p:grp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A30A25FB-EEC4-3F41-BDBC-C389FB5B15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1436" y="1765165"/>
                <a:ext cx="9057" cy="15315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id="{7C8D61E3-FC94-B241-9859-34FECA0D44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81611" y="2455313"/>
                <a:ext cx="433074" cy="433074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9886304-2B37-5D4F-A099-19511BFEDF0E}"/>
                </a:ext>
              </a:extLst>
            </p:cNvPr>
            <p:cNvSpPr txBox="1"/>
            <p:nvPr/>
          </p:nvSpPr>
          <p:spPr>
            <a:xfrm>
              <a:off x="1238915" y="2834976"/>
              <a:ext cx="718466" cy="2200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3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hosts.yml</a:t>
              </a:r>
              <a:endParaRPr lang="en-US" sz="83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task model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0EB8D4E-6F0F-9746-B527-5C93B7D746F5}"/>
              </a:ext>
            </a:extLst>
          </p:cNvPr>
          <p:cNvGrpSpPr/>
          <p:nvPr/>
        </p:nvGrpSpPr>
        <p:grpSpPr>
          <a:xfrm>
            <a:off x="2843155" y="1909039"/>
            <a:ext cx="2567367" cy="869573"/>
            <a:chOff x="4995466" y="794951"/>
            <a:chExt cx="3423156" cy="1159430"/>
          </a:xfrm>
        </p:grpSpPr>
        <p:sp>
          <p:nvSpPr>
            <p:cNvPr id="19" name="Flowchart: Alternate Process 18">
              <a:extLst>
                <a:ext uri="{FF2B5EF4-FFF2-40B4-BE49-F238E27FC236}">
                  <a16:creationId xmlns:a16="http://schemas.microsoft.com/office/drawing/2014/main" id="{1C0D5144-7236-0C4D-92E0-A6F915200AD2}"/>
                </a:ext>
              </a:extLst>
            </p:cNvPr>
            <p:cNvSpPr/>
            <p:nvPr/>
          </p:nvSpPr>
          <p:spPr>
            <a:xfrm>
              <a:off x="5356406" y="1068478"/>
              <a:ext cx="3062216" cy="885903"/>
            </a:xfrm>
            <a:prstGeom prst="flowChartAlternateProcess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input: “c:\Project\f1.fastq”</a:t>
              </a:r>
            </a:p>
            <a:p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output: “c:\Project\f1.bam”</a:t>
              </a:r>
            </a:p>
            <a:p>
              <a:r>
                <a:rPr lang="en-US" sz="788" dirty="0" err="1">
                  <a:latin typeface="Consolas" panose="020B0609020204030204" pitchFamily="49" charset="0"/>
                </a:rPr>
                <a:t>sh</a:t>
              </a:r>
              <a:r>
                <a:rPr lang="en-US" sz="788" dirty="0">
                  <a:latin typeface="Consolas" panose="020B0609020204030204" pitchFamily="49" charset="0"/>
                </a:rPr>
                <a:t>: expand=True</a:t>
              </a:r>
            </a:p>
            <a:p>
              <a:r>
                <a:rPr lang="en-US" sz="788" dirty="0">
                  <a:latin typeface="Consolas" panose="020B0609020204030204" pitchFamily="49" charset="0"/>
                </a:rPr>
                <a:t>    </a:t>
              </a:r>
              <a:r>
                <a:rPr lang="en-US" sz="788" dirty="0" err="1">
                  <a:latin typeface="Consolas" panose="020B0609020204030204" pitchFamily="49" charset="0"/>
                </a:rPr>
                <a:t>some_command_to_process</a:t>
              </a:r>
              <a:r>
                <a:rPr lang="en-US" sz="788" dirty="0">
                  <a:latin typeface="Consolas" panose="020B0609020204030204" pitchFamily="49" charset="0"/>
                </a:rPr>
                <a:t> {_input}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35D5E4-01B1-DE49-9A8E-C8EEF0D15936}"/>
                </a:ext>
              </a:extLst>
            </p:cNvPr>
            <p:cNvSpPr txBox="1"/>
            <p:nvPr/>
          </p:nvSpPr>
          <p:spPr>
            <a:xfrm>
              <a:off x="4995466" y="794951"/>
              <a:ext cx="186204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77e3c2ef7079a236.task</a:t>
              </a:r>
              <a:endParaRPr lang="en-US" sz="825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7984E7A-88FE-804B-AE74-8278371CA2D2}"/>
              </a:ext>
            </a:extLst>
          </p:cNvPr>
          <p:cNvGrpSpPr/>
          <p:nvPr/>
        </p:nvGrpSpPr>
        <p:grpSpPr>
          <a:xfrm>
            <a:off x="2777358" y="3041118"/>
            <a:ext cx="2633163" cy="755091"/>
            <a:chOff x="3884222" y="1238310"/>
            <a:chExt cx="3663088" cy="1006788"/>
          </a:xfrm>
        </p:grpSpPr>
        <p:sp>
          <p:nvSpPr>
            <p:cNvPr id="28" name="Flowchart: Alternate Process 18">
              <a:extLst>
                <a:ext uri="{FF2B5EF4-FFF2-40B4-BE49-F238E27FC236}">
                  <a16:creationId xmlns:a16="http://schemas.microsoft.com/office/drawing/2014/main" id="{2BE0AE10-1EE4-554C-A61D-86408646A511}"/>
                </a:ext>
              </a:extLst>
            </p:cNvPr>
            <p:cNvSpPr/>
            <p:nvPr/>
          </p:nvSpPr>
          <p:spPr>
            <a:xfrm>
              <a:off x="4352342" y="1496446"/>
              <a:ext cx="3194968" cy="748652"/>
            </a:xfrm>
            <a:prstGeom prst="flowChartAlternateProcess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input: “/home/</a:t>
              </a:r>
              <a:r>
                <a:rPr lang="en-US" sz="788" b="1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bpeng</a:t>
              </a:r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/Project/f1.fastq”</a:t>
              </a:r>
            </a:p>
            <a:p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output: “/home/</a:t>
              </a:r>
              <a:r>
                <a:rPr lang="en-US" sz="788" b="1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bpeng</a:t>
              </a:r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/Project/f1.bam”</a:t>
              </a:r>
            </a:p>
            <a:p>
              <a:r>
                <a:rPr lang="en-US" sz="788" dirty="0" err="1">
                  <a:latin typeface="Consolas" panose="020B0609020204030204" pitchFamily="49" charset="0"/>
                </a:rPr>
                <a:t>sh</a:t>
              </a:r>
              <a:r>
                <a:rPr lang="en-US" sz="788" dirty="0">
                  <a:latin typeface="Consolas" panose="020B0609020204030204" pitchFamily="49" charset="0"/>
                </a:rPr>
                <a:t>: expand=True</a:t>
              </a:r>
            </a:p>
            <a:p>
              <a:r>
                <a:rPr lang="en-US" sz="788" dirty="0">
                  <a:latin typeface="Consolas" panose="020B0609020204030204" pitchFamily="49" charset="0"/>
                </a:rPr>
                <a:t>    </a:t>
              </a:r>
              <a:r>
                <a:rPr lang="en-US" sz="788" dirty="0" err="1">
                  <a:latin typeface="Consolas" panose="020B0609020204030204" pitchFamily="49" charset="0"/>
                </a:rPr>
                <a:t>some_command_to_process</a:t>
              </a:r>
              <a:r>
                <a:rPr lang="en-US" sz="788" dirty="0">
                  <a:latin typeface="Consolas" panose="020B0609020204030204" pitchFamily="49" charset="0"/>
                </a:rPr>
                <a:t> {_input}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B19673-94CB-194E-A430-877ABB4AEBA3}"/>
                </a:ext>
              </a:extLst>
            </p:cNvPr>
            <p:cNvSpPr txBox="1"/>
            <p:nvPr/>
          </p:nvSpPr>
          <p:spPr>
            <a:xfrm>
              <a:off x="3884222" y="1238310"/>
              <a:ext cx="194277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77e3c2ef7079a236.task</a:t>
              </a:r>
              <a:endParaRPr lang="en-US" sz="825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BC51A6B-B251-A14F-9D9C-C753EF12D51B}"/>
              </a:ext>
            </a:extLst>
          </p:cNvPr>
          <p:cNvGrpSpPr/>
          <p:nvPr/>
        </p:nvGrpSpPr>
        <p:grpSpPr>
          <a:xfrm>
            <a:off x="5352813" y="1890220"/>
            <a:ext cx="1281120" cy="811637"/>
            <a:chOff x="4918126" y="824099"/>
            <a:chExt cx="1708160" cy="1082183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270C2CE-75B5-E246-8013-A4AFE8278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56999" y="1141116"/>
              <a:ext cx="765164" cy="76516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F9F0394-6C81-6F4B-91D4-4F5F78045C6F}"/>
                </a:ext>
              </a:extLst>
            </p:cNvPr>
            <p:cNvSpPr txBox="1"/>
            <p:nvPr/>
          </p:nvSpPr>
          <p:spPr>
            <a:xfrm>
              <a:off x="4918126" y="824099"/>
              <a:ext cx="170816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dirty="0">
                  <a:latin typeface="Consolas" panose="020B0609020204030204" pitchFamily="49" charset="0"/>
                </a:rPr>
                <a:t>c:\Project\f1.fastq</a:t>
              </a:r>
              <a:endParaRPr lang="en-US" sz="825" dirty="0"/>
            </a:p>
          </p:txBody>
        </p:sp>
      </p:grpSp>
      <p:sp>
        <p:nvSpPr>
          <p:cNvPr id="34" name="Right Arrow 33">
            <a:extLst>
              <a:ext uri="{FF2B5EF4-FFF2-40B4-BE49-F238E27FC236}">
                <a16:creationId xmlns:a16="http://schemas.microsoft.com/office/drawing/2014/main" id="{E807B02F-43EC-B94F-91CC-BAF1F47AC746}"/>
              </a:ext>
            </a:extLst>
          </p:cNvPr>
          <p:cNvSpPr/>
          <p:nvPr/>
        </p:nvSpPr>
        <p:spPr>
          <a:xfrm rot="5400000">
            <a:off x="4006699" y="2855710"/>
            <a:ext cx="280736" cy="233320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7C5241B-3DB5-A64F-8550-B50617DD4B22}"/>
              </a:ext>
            </a:extLst>
          </p:cNvPr>
          <p:cNvGrpSpPr/>
          <p:nvPr/>
        </p:nvGrpSpPr>
        <p:grpSpPr>
          <a:xfrm>
            <a:off x="5352813" y="3028273"/>
            <a:ext cx="1165704" cy="763644"/>
            <a:chOff x="5602982" y="3174932"/>
            <a:chExt cx="1554272" cy="1018193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58BF34D-B4F1-E24D-8451-05B9FFE5B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00986" y="3446053"/>
              <a:ext cx="747071" cy="747072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6C7C07E-91C0-F340-BFC3-C5147CE825D5}"/>
                </a:ext>
              </a:extLst>
            </p:cNvPr>
            <p:cNvSpPr txBox="1"/>
            <p:nvPr/>
          </p:nvSpPr>
          <p:spPr>
            <a:xfrm>
              <a:off x="5602982" y="3174932"/>
              <a:ext cx="155427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dirty="0">
                  <a:latin typeface="Consolas" panose="020B0609020204030204" pitchFamily="49" charset="0"/>
                </a:rPr>
                <a:t>/Project/f1.fastq</a:t>
              </a:r>
              <a:endParaRPr lang="en-US" sz="825" dirty="0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A77A8599-15B1-8343-B185-088BA60C1CCF}"/>
              </a:ext>
            </a:extLst>
          </p:cNvPr>
          <p:cNvSpPr/>
          <p:nvPr/>
        </p:nvSpPr>
        <p:spPr>
          <a:xfrm>
            <a:off x="2894025" y="3965971"/>
            <a:ext cx="5951087" cy="994115"/>
          </a:xfrm>
          <a:prstGeom prst="rect">
            <a:avLst/>
          </a:prstGeom>
          <a:solidFill>
            <a:schemeClr val="tx1">
              <a:lumMod val="20000"/>
              <a:lumOff val="80000"/>
              <a:alpha val="40000"/>
            </a:schemeClr>
          </a:solidFill>
          <a:ln w="12700" cmpd="sng">
            <a:noFill/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F33BEF7-46F9-8C4E-BEB7-71FFE3FF0E4C}"/>
              </a:ext>
            </a:extLst>
          </p:cNvPr>
          <p:cNvGrpSpPr/>
          <p:nvPr/>
        </p:nvGrpSpPr>
        <p:grpSpPr>
          <a:xfrm>
            <a:off x="2811375" y="3942112"/>
            <a:ext cx="2640139" cy="951241"/>
            <a:chOff x="3786137" y="927141"/>
            <a:chExt cx="3657024" cy="1268321"/>
          </a:xfrm>
        </p:grpSpPr>
        <p:sp>
          <p:nvSpPr>
            <p:cNvPr id="44" name="Flowchart: Alternate Process 18">
              <a:extLst>
                <a:ext uri="{FF2B5EF4-FFF2-40B4-BE49-F238E27FC236}">
                  <a16:creationId xmlns:a16="http://schemas.microsoft.com/office/drawing/2014/main" id="{06F12F36-EC77-A149-8E2E-7DC3B27929CD}"/>
                </a:ext>
              </a:extLst>
            </p:cNvPr>
            <p:cNvSpPr/>
            <p:nvPr/>
          </p:nvSpPr>
          <p:spPr>
            <a:xfrm>
              <a:off x="4205128" y="1234593"/>
              <a:ext cx="3238033" cy="960869"/>
            </a:xfrm>
            <a:prstGeom prst="flowChartAlternateProcess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788" dirty="0">
                  <a:latin typeface="Consolas" panose="020B0609020204030204" pitchFamily="49" charset="0"/>
                </a:rPr>
                <a:t>#PBS –N </a:t>
              </a:r>
              <a:r>
                <a:rPr lang="is-IS" sz="788" dirty="0"/>
                <a:t>77e3c2ef7079a236</a:t>
              </a:r>
            </a:p>
            <a:p>
              <a:r>
                <a:rPr lang="is-IS" sz="788" dirty="0">
                  <a:latin typeface="Consolas" panose="020B0609020204030204" pitchFamily="49" charset="0"/>
                </a:rPr>
                <a:t>#PBS –l nodes=1:ppn=1:mem=10G</a:t>
              </a:r>
            </a:p>
            <a:p>
              <a:r>
                <a:rPr lang="is-IS" sz="788" dirty="0">
                  <a:latin typeface="Consolas" panose="020B0609020204030204" pitchFamily="49" charset="0"/>
                </a:rPr>
                <a:t>#PBS –l walltime=24:00:00</a:t>
              </a:r>
            </a:p>
            <a:p>
              <a:r>
                <a:rPr lang="is-IS" sz="788" dirty="0">
                  <a:latin typeface="Consolas" panose="020B0609020204030204" pitchFamily="49" charset="0"/>
                </a:rPr>
                <a:t>cd /home/bpeng1/Project</a:t>
              </a:r>
            </a:p>
            <a:p>
              <a:r>
                <a:rPr lang="en-US" sz="788" dirty="0">
                  <a:latin typeface="Consolas" panose="020B0609020204030204" pitchFamily="49" charset="0"/>
                </a:rPr>
                <a:t>s</a:t>
              </a:r>
              <a:r>
                <a:rPr lang="is-IS" sz="788" dirty="0">
                  <a:latin typeface="Consolas" panose="020B0609020204030204" pitchFamily="49" charset="0"/>
                </a:rPr>
                <a:t>os execute </a:t>
              </a:r>
              <a:r>
                <a:rPr lang="is-IS" sz="788" dirty="0"/>
                <a:t>77e3c2ef7079a236</a:t>
              </a:r>
              <a:endParaRPr lang="en-US" sz="788" dirty="0">
                <a:latin typeface="Consolas" panose="020B06090202040302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E9E848E-926D-EA41-A1EE-E2F3E97B0221}"/>
                </a:ext>
              </a:extLst>
            </p:cNvPr>
            <p:cNvSpPr txBox="1"/>
            <p:nvPr/>
          </p:nvSpPr>
          <p:spPr>
            <a:xfrm>
              <a:off x="3786137" y="927141"/>
              <a:ext cx="177456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77e3c2ef7079a236.sh</a:t>
              </a:r>
              <a:endParaRPr lang="en-US" sz="825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47" name="Right Arrow 46">
            <a:extLst>
              <a:ext uri="{FF2B5EF4-FFF2-40B4-BE49-F238E27FC236}">
                <a16:creationId xmlns:a16="http://schemas.microsoft.com/office/drawing/2014/main" id="{9488D779-3165-FD49-88D6-0F8212F421C1}"/>
              </a:ext>
            </a:extLst>
          </p:cNvPr>
          <p:cNvSpPr/>
          <p:nvPr/>
        </p:nvSpPr>
        <p:spPr>
          <a:xfrm rot="5400000">
            <a:off x="4058026" y="3829115"/>
            <a:ext cx="231737" cy="244173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A177EEA9-04B3-E04D-9245-E7D94FDCA07E}"/>
              </a:ext>
            </a:extLst>
          </p:cNvPr>
          <p:cNvSpPr/>
          <p:nvPr/>
        </p:nvSpPr>
        <p:spPr>
          <a:xfrm rot="5400000">
            <a:off x="5861808" y="2835224"/>
            <a:ext cx="198404" cy="266461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669FC80-D8B2-634A-B861-7442660BA364}"/>
              </a:ext>
            </a:extLst>
          </p:cNvPr>
          <p:cNvGrpSpPr/>
          <p:nvPr/>
        </p:nvGrpSpPr>
        <p:grpSpPr>
          <a:xfrm>
            <a:off x="7369120" y="3962030"/>
            <a:ext cx="1050288" cy="777151"/>
            <a:chOff x="6907076" y="5326562"/>
            <a:chExt cx="1400383" cy="1036200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E1C9AFA-FBEA-7F4C-8367-657335322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42719" y="5633665"/>
              <a:ext cx="729097" cy="729097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59702C5-7DC5-9642-B65F-17B984AC4DA8}"/>
                </a:ext>
              </a:extLst>
            </p:cNvPr>
            <p:cNvSpPr txBox="1"/>
            <p:nvPr/>
          </p:nvSpPr>
          <p:spPr>
            <a:xfrm>
              <a:off x="6907076" y="5326562"/>
              <a:ext cx="140038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dirty="0">
                  <a:latin typeface="Consolas" panose="020B0609020204030204" pitchFamily="49" charset="0"/>
                </a:rPr>
                <a:t>/Project/f1.bam</a:t>
              </a:r>
              <a:endParaRPr lang="en-US" sz="825" dirty="0"/>
            </a:p>
          </p:txBody>
        </p:sp>
      </p:grpSp>
      <p:sp>
        <p:nvSpPr>
          <p:cNvPr id="53" name="Right Arrow 52">
            <a:extLst>
              <a:ext uri="{FF2B5EF4-FFF2-40B4-BE49-F238E27FC236}">
                <a16:creationId xmlns:a16="http://schemas.microsoft.com/office/drawing/2014/main" id="{98890529-FFA7-5D44-BB71-8F8D6ED11772}"/>
              </a:ext>
            </a:extLst>
          </p:cNvPr>
          <p:cNvSpPr/>
          <p:nvPr/>
        </p:nvSpPr>
        <p:spPr>
          <a:xfrm>
            <a:off x="5987769" y="4293604"/>
            <a:ext cx="1000078" cy="275626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F3AC1529-C241-DC4F-9631-E529D7F20C60}"/>
              </a:ext>
            </a:extLst>
          </p:cNvPr>
          <p:cNvSpPr/>
          <p:nvPr/>
        </p:nvSpPr>
        <p:spPr>
          <a:xfrm rot="16200000">
            <a:off x="7277456" y="3149452"/>
            <a:ext cx="1146430" cy="273049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8CFACDB-EB58-4740-8F6D-AA8E41D6E4F4}"/>
              </a:ext>
            </a:extLst>
          </p:cNvPr>
          <p:cNvGrpSpPr/>
          <p:nvPr/>
        </p:nvGrpSpPr>
        <p:grpSpPr>
          <a:xfrm>
            <a:off x="7219009" y="1907618"/>
            <a:ext cx="1165704" cy="773180"/>
            <a:chOff x="7053981" y="856073"/>
            <a:chExt cx="1554271" cy="1030906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F6C2385-DA60-9A43-A338-4652DA6F0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41722" y="1154370"/>
              <a:ext cx="732609" cy="732609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8121E73-8443-4C4D-8723-817A08BC40E0}"/>
                </a:ext>
              </a:extLst>
            </p:cNvPr>
            <p:cNvSpPr txBox="1"/>
            <p:nvPr/>
          </p:nvSpPr>
          <p:spPr>
            <a:xfrm>
              <a:off x="7053981" y="856073"/>
              <a:ext cx="155427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dirty="0">
                  <a:latin typeface="Consolas" panose="020B0609020204030204" pitchFamily="49" charset="0"/>
                </a:rPr>
                <a:t>c:\Project\f1.bam</a:t>
              </a:r>
              <a:endParaRPr lang="en-US" sz="825" dirty="0"/>
            </a:p>
          </p:txBody>
        </p: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26493113-564E-3644-B798-E5FAD01320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2565" y="962201"/>
            <a:ext cx="726167" cy="726167"/>
          </a:xfrm>
          <a:prstGeom prst="rect">
            <a:avLst/>
          </a:prstGeom>
        </p:spPr>
      </p:pic>
      <p:sp>
        <p:nvSpPr>
          <p:cNvPr id="99" name="Right Arrow 98">
            <a:extLst>
              <a:ext uri="{FF2B5EF4-FFF2-40B4-BE49-F238E27FC236}">
                <a16:creationId xmlns:a16="http://schemas.microsoft.com/office/drawing/2014/main" id="{ABFA0CD9-1517-0E44-8098-AB1A64BDD758}"/>
              </a:ext>
            </a:extLst>
          </p:cNvPr>
          <p:cNvSpPr/>
          <p:nvPr/>
        </p:nvSpPr>
        <p:spPr>
          <a:xfrm rot="5400000">
            <a:off x="3983200" y="1820212"/>
            <a:ext cx="280736" cy="233320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6C8569-D6E3-3F44-9F56-A9CC54D2E8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19866" y="385632"/>
            <a:ext cx="2886674" cy="13039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118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2" grpId="0" animBg="1"/>
      <p:bldP spid="47" grpId="0" animBg="1"/>
      <p:bldP spid="48" grpId="0" animBg="1"/>
      <p:bldP spid="53" grpId="0" animBg="1"/>
      <p:bldP spid="55" grpId="0" animBg="1"/>
      <p:bldP spid="9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Execute scripts in docker containers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50" y="1154430"/>
            <a:ext cx="8168023" cy="299008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7266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and workflow reports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martArt Placeholder 10"/>
          <p:cNvSpPr>
            <a:spLocks noGrp="1"/>
          </p:cNvSpPr>
          <p:nvPr>
            <p:ph type="dgm" sz="quarter" idx="16"/>
          </p:nvPr>
        </p:nvSpPr>
        <p:spPr/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5629" y="1029008"/>
            <a:ext cx="4109291" cy="3510335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" y="834390"/>
            <a:ext cx="3919133" cy="4159526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033" y="354648"/>
            <a:ext cx="6037436" cy="462915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439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martArt Placeholder 8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/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AutoShape 2" descr="Image result for pc man icon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3824A85-89B9-304B-8F07-41466E7A2B54}"/>
              </a:ext>
            </a:extLst>
          </p:cNvPr>
          <p:cNvSpPr txBox="1"/>
          <p:nvPr/>
        </p:nvSpPr>
        <p:spPr>
          <a:xfrm>
            <a:off x="2569219" y="1991387"/>
            <a:ext cx="6623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accent4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9BDB178-3E30-2643-9DDC-5AC4B566DEE8}"/>
              </a:ext>
            </a:extLst>
          </p:cNvPr>
          <p:cNvSpPr txBox="1"/>
          <p:nvPr/>
        </p:nvSpPr>
        <p:spPr>
          <a:xfrm>
            <a:off x="5597219" y="1991387"/>
            <a:ext cx="6623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accent4">
                    <a:lumMod val="75000"/>
                  </a:schemeClr>
                </a:solidFill>
              </a:rPr>
              <a:t>=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0DAF0FE-4673-CB4C-8C58-10EF5EC3DA70}"/>
              </a:ext>
            </a:extLst>
          </p:cNvPr>
          <p:cNvGrpSpPr/>
          <p:nvPr/>
        </p:nvGrpSpPr>
        <p:grpSpPr>
          <a:xfrm>
            <a:off x="520973" y="2268566"/>
            <a:ext cx="1722095" cy="635088"/>
            <a:chOff x="507725" y="2378875"/>
            <a:chExt cx="1722095" cy="635088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7053754-65C7-EC44-9C2F-B8779CA1FDA5}"/>
                </a:ext>
              </a:extLst>
            </p:cNvPr>
            <p:cNvSpPr/>
            <p:nvPr/>
          </p:nvSpPr>
          <p:spPr>
            <a:xfrm>
              <a:off x="507725" y="2378875"/>
              <a:ext cx="1722095" cy="6350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     </a:t>
              </a: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Polyglot   </a:t>
              </a:r>
              <a:b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</a:b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       Notebook</a:t>
              </a:r>
              <a:endPara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EED082E8-9B9E-4643-BB06-01CA0CC70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8453" y="2496127"/>
              <a:ext cx="438912" cy="411591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8B4ECFA-5BEB-DB4E-94FA-026BACA4A84C}"/>
              </a:ext>
            </a:extLst>
          </p:cNvPr>
          <p:cNvGrpSpPr/>
          <p:nvPr/>
        </p:nvGrpSpPr>
        <p:grpSpPr>
          <a:xfrm>
            <a:off x="6581352" y="2264797"/>
            <a:ext cx="1999137" cy="635088"/>
            <a:chOff x="6629485" y="2201083"/>
            <a:chExt cx="1999137" cy="635088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A01EFD26-65C8-964F-9AF3-3E4BD2B6FA51}"/>
                </a:ext>
              </a:extLst>
            </p:cNvPr>
            <p:cNvSpPr/>
            <p:nvPr/>
          </p:nvSpPr>
          <p:spPr>
            <a:xfrm>
              <a:off x="6629486" y="2201083"/>
              <a:ext cx="1999136" cy="6350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458788">
                <a:spcBef>
                  <a:spcPts val="600"/>
                </a:spcBef>
              </a:pP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Working Environment</a:t>
              </a: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8B371696-96CF-2148-9D76-82DCDEF3D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9485" y="2322870"/>
              <a:ext cx="438912" cy="434615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5ECC75C-317E-E041-91D9-E563DA9B1663}"/>
              </a:ext>
            </a:extLst>
          </p:cNvPr>
          <p:cNvGrpSpPr/>
          <p:nvPr/>
        </p:nvGrpSpPr>
        <p:grpSpPr>
          <a:xfrm>
            <a:off x="3553352" y="2278632"/>
            <a:ext cx="1722095" cy="635088"/>
            <a:chOff x="3437506" y="2274578"/>
            <a:chExt cx="1722095" cy="635088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241499B-03C5-684B-AEF5-5851278C0A0D}"/>
                </a:ext>
              </a:extLst>
            </p:cNvPr>
            <p:cNvSpPr/>
            <p:nvPr/>
          </p:nvSpPr>
          <p:spPr>
            <a:xfrm>
              <a:off x="3437506" y="2274578"/>
              <a:ext cx="1722095" cy="6350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400050">
                <a:spcBef>
                  <a:spcPts val="600"/>
                </a:spcBef>
                <a:tabLst>
                  <a:tab pos="166688" algn="l"/>
                  <a:tab pos="284163" algn="l"/>
                  <a:tab pos="393700" algn="l"/>
                </a:tabLst>
              </a:pP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Workflow</a:t>
              </a:r>
              <a:b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</a:b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System</a:t>
              </a:r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95601603-6179-9C41-97C3-432FF66E0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37506" y="2382530"/>
              <a:ext cx="438912" cy="411591"/>
            </a:xfrm>
            <a:prstGeom prst="rect">
              <a:avLst/>
            </a:prstGeom>
          </p:spPr>
        </p:pic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id="{9E7A92C1-5101-D74E-B034-3DF1DA7983E8}"/>
              </a:ext>
            </a:extLst>
          </p:cNvPr>
          <p:cNvSpPr/>
          <p:nvPr/>
        </p:nvSpPr>
        <p:spPr>
          <a:xfrm>
            <a:off x="-1" y="1425673"/>
            <a:ext cx="6389077" cy="192029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72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8AA2C65F-E5DB-124E-AC21-14C921095C84}"/>
              </a:ext>
            </a:extLst>
          </p:cNvPr>
          <p:cNvGrpSpPr/>
          <p:nvPr/>
        </p:nvGrpSpPr>
        <p:grpSpPr>
          <a:xfrm>
            <a:off x="3916144" y="817472"/>
            <a:ext cx="4031704" cy="1582559"/>
            <a:chOff x="3916144" y="867399"/>
            <a:chExt cx="4031704" cy="158255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728A8DA-B5D1-FC40-B614-C7FA2290CEB6}"/>
                </a:ext>
              </a:extLst>
            </p:cNvPr>
            <p:cNvGrpSpPr/>
            <p:nvPr/>
          </p:nvGrpSpPr>
          <p:grpSpPr>
            <a:xfrm>
              <a:off x="4984163" y="867399"/>
              <a:ext cx="2963685" cy="1582559"/>
              <a:chOff x="4021291" y="881072"/>
              <a:chExt cx="2963685" cy="158255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4C9266C-6F05-3744-A222-748EE44ECB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29097" y="1089685"/>
                <a:ext cx="1455879" cy="1373946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54C9266C-6F05-3744-A222-748EE44ECB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21291" y="881072"/>
                <a:ext cx="1438142" cy="1357208"/>
              </a:xfrm>
              <a:prstGeom prst="rect">
                <a:avLst/>
              </a:prstGeom>
            </p:spPr>
          </p:pic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7553EAD-93EB-014D-B91D-C0ACAD05CA9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916144" y="1546003"/>
              <a:ext cx="473314" cy="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0" name="Group 2049">
            <a:extLst>
              <a:ext uri="{FF2B5EF4-FFF2-40B4-BE49-F238E27FC236}">
                <a16:creationId xmlns:a16="http://schemas.microsoft.com/office/drawing/2014/main" id="{BEBD2116-0C6D-C94D-A4B2-876E02879784}"/>
              </a:ext>
            </a:extLst>
          </p:cNvPr>
          <p:cNvGrpSpPr/>
          <p:nvPr/>
        </p:nvGrpSpPr>
        <p:grpSpPr>
          <a:xfrm>
            <a:off x="2808991" y="1996187"/>
            <a:ext cx="4344040" cy="2370610"/>
            <a:chOff x="2944678" y="1958370"/>
            <a:chExt cx="4344040" cy="2370610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450E925-6FF9-C144-B113-83B111ED105E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2944678" y="1958370"/>
              <a:ext cx="2039485" cy="963061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D0D0A77-D76C-CF4E-9248-2403C1C252FF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97078" y="3073832"/>
              <a:ext cx="3799668" cy="651539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E2BB400-90B3-7E40-A663-5D8A27FD18D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944678" y="3253898"/>
              <a:ext cx="495946" cy="811262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38B338C4-944C-B043-8A7A-AB8DABC79F21}"/>
                </a:ext>
              </a:extLst>
            </p:cNvPr>
            <p:cNvCxnSpPr>
              <a:cxnSpLocks/>
              <a:stCxn id="25" idx="2"/>
            </p:cNvCxnSpPr>
            <p:nvPr/>
          </p:nvCxnSpPr>
          <p:spPr bwMode="gray">
            <a:xfrm flipH="1">
              <a:off x="4474011" y="2174680"/>
              <a:ext cx="1229223" cy="184055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9CC3BDF-5E4F-EB4D-A268-373EAA8F9EEE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877828" y="2237916"/>
              <a:ext cx="410890" cy="83591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DE75CBF-D73B-2844-888B-22612C8FDE62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5474954" y="4315987"/>
              <a:ext cx="1584927" cy="1299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DDC5965C-2426-7646-B385-4740C8AE930E}"/>
              </a:ext>
            </a:extLst>
          </p:cNvPr>
          <p:cNvGrpSpPr/>
          <p:nvPr/>
        </p:nvGrpSpPr>
        <p:grpSpPr>
          <a:xfrm>
            <a:off x="2626667" y="2145758"/>
            <a:ext cx="5194438" cy="2676112"/>
            <a:chOff x="2853750" y="2001289"/>
            <a:chExt cx="5194438" cy="2676112"/>
          </a:xfrm>
        </p:grpSpPr>
        <p:grpSp>
          <p:nvGrpSpPr>
            <p:cNvPr id="2053" name="Group 2052">
              <a:extLst>
                <a:ext uri="{FF2B5EF4-FFF2-40B4-BE49-F238E27FC236}">
                  <a16:creationId xmlns:a16="http://schemas.microsoft.com/office/drawing/2014/main" id="{A89D0D2C-4296-B946-ABCC-F235656D4D9B}"/>
                </a:ext>
              </a:extLst>
            </p:cNvPr>
            <p:cNvGrpSpPr/>
            <p:nvPr/>
          </p:nvGrpSpPr>
          <p:grpSpPr>
            <a:xfrm>
              <a:off x="2853750" y="2001289"/>
              <a:ext cx="5194438" cy="2676112"/>
              <a:chOff x="2716145" y="2078862"/>
              <a:chExt cx="5194438" cy="2676112"/>
            </a:xfrm>
          </p:grpSpPr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FA0E3EE9-76B1-A149-9418-1225D3840F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77828" y="3354245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75ED8A14-7CB1-0C40-B336-86ACB507B5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13310" y="2348627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7AA1DA24-CCD2-F24F-8576-D126E7D11D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23663" y="2414836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88525EA4-C7F9-4A4F-88C1-44A5318A66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71406" y="2078862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A6055273-2591-7840-957B-D70E3C8533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16145" y="3609188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3415B06D-2F38-404D-9002-10379958A0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13424" y="3221822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CB027AEE-E70A-5841-B88C-D94597251E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67390" y="2397286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1D5DB13D-08FB-C04C-8210-3B6920C57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81447" y="3813348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CEFA340B-B5A6-6544-9C45-4D4D78A147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74024" y="4390006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E49E8F82-C62A-D849-A52B-375B62F897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92465" y="2292244"/>
                <a:ext cx="364968" cy="364968"/>
              </a:xfrm>
              <a:prstGeom prst="rect">
                <a:avLst/>
              </a:prstGeom>
            </p:spPr>
          </p:pic>
        </p:grp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387C4534-AF7C-6E4A-96FB-D1D058CE2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36302" y="3728541"/>
              <a:ext cx="302082" cy="26582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computational environment</a:t>
            </a:r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12" name="SmartArt Placeholder 1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13" name="SmartArt Placeholder 1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AutoShape 2" descr="Image result for pc man icon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pic>
        <p:nvPicPr>
          <p:cNvPr id="2052" name="Picture 4" descr="Image result for pc man icon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2018717" y="2702058"/>
            <a:ext cx="732463" cy="82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00A1D59-B0C1-0045-9CEC-6A4EDD79B73A}"/>
              </a:ext>
            </a:extLst>
          </p:cNvPr>
          <p:cNvGrpSpPr/>
          <p:nvPr/>
        </p:nvGrpSpPr>
        <p:grpSpPr>
          <a:xfrm>
            <a:off x="308131" y="1154430"/>
            <a:ext cx="1078591" cy="1083486"/>
            <a:chOff x="250192" y="1158599"/>
            <a:chExt cx="1078591" cy="1083486"/>
          </a:xfrm>
        </p:grpSpPr>
        <p:pic>
          <p:nvPicPr>
            <p:cNvPr id="2054" name="Picture 6" descr="Image result for icon lab"/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50192" y="1158599"/>
              <a:ext cx="613097" cy="50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Image result for icon lab">
              <a:extLst>
                <a:ext uri="{FF2B5EF4-FFF2-40B4-BE49-F238E27FC236}">
                  <a16:creationId xmlns:a16="http://schemas.microsoft.com/office/drawing/2014/main" id="{C7866F7A-462A-BF46-BA1F-DF22543396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8171" y="1497112"/>
              <a:ext cx="570612" cy="46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 descr="Image result for icon lab">
              <a:extLst>
                <a:ext uri="{FF2B5EF4-FFF2-40B4-BE49-F238E27FC236}">
                  <a16:creationId xmlns:a16="http://schemas.microsoft.com/office/drawing/2014/main" id="{0AA9FAB2-72D2-6441-91F8-071B521566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16327" y="1776658"/>
              <a:ext cx="570612" cy="46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012BD7-CA90-874B-85C2-7EBBF6E310F1}"/>
              </a:ext>
            </a:extLst>
          </p:cNvPr>
          <p:cNvGrpSpPr/>
          <p:nvPr/>
        </p:nvGrpSpPr>
        <p:grpSpPr>
          <a:xfrm>
            <a:off x="7080574" y="3137086"/>
            <a:ext cx="1615035" cy="1501369"/>
            <a:chOff x="6257037" y="3187241"/>
            <a:chExt cx="1615035" cy="150136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6726C5C-C2E7-6C4E-A35A-0A4D2B24A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57037" y="3977383"/>
              <a:ext cx="711227" cy="71122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D164156-17D0-3C48-B925-7370816D7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00432" y="3187241"/>
              <a:ext cx="711227" cy="71122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3B5E00C-5F04-1E48-8E45-A3E57B433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60845" y="3977383"/>
              <a:ext cx="711227" cy="711227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028C54C-FFEF-C043-AA3F-7DED0D857D62}"/>
              </a:ext>
            </a:extLst>
          </p:cNvPr>
          <p:cNvGrpSpPr/>
          <p:nvPr/>
        </p:nvGrpSpPr>
        <p:grpSpPr>
          <a:xfrm>
            <a:off x="3299064" y="4104974"/>
            <a:ext cx="2015267" cy="770656"/>
            <a:chOff x="3299064" y="4104974"/>
            <a:chExt cx="2015267" cy="7706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5058BCA-6A7A-FB47-AC01-228F509ED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99064" y="4104974"/>
              <a:ext cx="770656" cy="77065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5058BCA-6A7A-FB47-AC01-228F509ED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16144" y="4104974"/>
              <a:ext cx="770656" cy="77065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D63C11F-7327-8640-B402-4FB01B726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43675" y="4104974"/>
              <a:ext cx="770656" cy="770656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5386033-5647-7549-AF60-B70F895FC780}"/>
              </a:ext>
            </a:extLst>
          </p:cNvPr>
          <p:cNvGrpSpPr/>
          <p:nvPr/>
        </p:nvGrpSpPr>
        <p:grpSpPr>
          <a:xfrm>
            <a:off x="1712350" y="1041802"/>
            <a:ext cx="2123150" cy="1103956"/>
            <a:chOff x="1434341" y="1056226"/>
            <a:chExt cx="2123150" cy="110395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31605" y="1056226"/>
              <a:ext cx="1525886" cy="1103956"/>
            </a:xfrm>
            <a:prstGeom prst="rect">
              <a:avLst/>
            </a:prstGeom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564C1DC-9516-584E-B32E-A0EFF5F6C1C3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434341" y="1590831"/>
              <a:ext cx="473314" cy="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1ABF5D-1028-6A4B-A050-877E811874B9}"/>
              </a:ext>
            </a:extLst>
          </p:cNvPr>
          <p:cNvGrpSpPr/>
          <p:nvPr/>
        </p:nvGrpSpPr>
        <p:grpSpPr>
          <a:xfrm>
            <a:off x="2543644" y="1991982"/>
            <a:ext cx="5104212" cy="2847180"/>
            <a:chOff x="2543644" y="1991982"/>
            <a:chExt cx="5104212" cy="2847180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68EFF5A1-F7B0-634D-9EAB-E374833C2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17107" y="3757725"/>
              <a:ext cx="364968" cy="364968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1E6BF62-0B54-864B-BFF2-876C4DB088E8}"/>
                </a:ext>
              </a:extLst>
            </p:cNvPr>
            <p:cNvGrpSpPr/>
            <p:nvPr/>
          </p:nvGrpSpPr>
          <p:grpSpPr>
            <a:xfrm>
              <a:off x="2543644" y="1991982"/>
              <a:ext cx="5104212" cy="2847180"/>
              <a:chOff x="2543644" y="1991982"/>
              <a:chExt cx="5104212" cy="2847180"/>
            </a:xfrm>
          </p:grpSpPr>
          <p:grpSp>
            <p:nvGrpSpPr>
              <p:cNvPr id="2056" name="Group 2055">
                <a:extLst>
                  <a:ext uri="{FF2B5EF4-FFF2-40B4-BE49-F238E27FC236}">
                    <a16:creationId xmlns:a16="http://schemas.microsoft.com/office/drawing/2014/main" id="{7B5913EB-A90F-894F-BA6F-8AB54188DDFF}"/>
                  </a:ext>
                </a:extLst>
              </p:cNvPr>
              <p:cNvGrpSpPr/>
              <p:nvPr/>
            </p:nvGrpSpPr>
            <p:grpSpPr>
              <a:xfrm>
                <a:off x="2543644" y="1991982"/>
                <a:ext cx="5104212" cy="2847180"/>
                <a:chOff x="7131101" y="172994"/>
                <a:chExt cx="5104212" cy="2847180"/>
              </a:xfrm>
            </p:grpSpPr>
            <p:grpSp>
              <p:nvGrpSpPr>
                <p:cNvPr id="2051" name="Group 2050">
                  <a:extLst>
                    <a:ext uri="{FF2B5EF4-FFF2-40B4-BE49-F238E27FC236}">
                      <a16:creationId xmlns:a16="http://schemas.microsoft.com/office/drawing/2014/main" id="{0CC9AD05-6F43-504F-81DF-A880B2130417}"/>
                    </a:ext>
                  </a:extLst>
                </p:cNvPr>
                <p:cNvGrpSpPr/>
                <p:nvPr/>
              </p:nvGrpSpPr>
              <p:grpSpPr>
                <a:xfrm>
                  <a:off x="7131101" y="172994"/>
                  <a:ext cx="5104212" cy="2847180"/>
                  <a:chOff x="2564589" y="1796917"/>
                  <a:chExt cx="5104212" cy="2847180"/>
                </a:xfrm>
              </p:grpSpPr>
              <p:pic>
                <p:nvPicPr>
                  <p:cNvPr id="102" name="Picture 101">
                    <a:extLst>
                      <a:ext uri="{FF2B5EF4-FFF2-40B4-BE49-F238E27FC236}">
                        <a16:creationId xmlns:a16="http://schemas.microsoft.com/office/drawing/2014/main" id="{F934B2F6-93F0-4141-BEF5-F39E68FB99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6122" y="2182547"/>
                    <a:ext cx="328024" cy="328024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468999A3-B499-4048-9ABE-8397FADF4E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74505" y="1796917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728D24E0-0EE4-8048-97AA-18521EC560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25785" y="2252429"/>
                    <a:ext cx="243016" cy="2133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C5CAA324-1D5A-6846-BDE7-D4EB8B3413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92820" y="2029202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73" name="Picture 72">
                    <a:extLst>
                      <a:ext uri="{FF2B5EF4-FFF2-40B4-BE49-F238E27FC236}">
                        <a16:creationId xmlns:a16="http://schemas.microsoft.com/office/drawing/2014/main" id="{A73C0B9A-0CAE-9045-B31D-C0300B5B4D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92008" y="3423456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>
                    <a:extLst>
                      <a:ext uri="{FF2B5EF4-FFF2-40B4-BE49-F238E27FC236}">
                        <a16:creationId xmlns:a16="http://schemas.microsoft.com/office/drawing/2014/main" id="{A38E2FFB-2053-2E4F-82DF-3568328C74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64589" y="3451066"/>
                    <a:ext cx="302082" cy="234113"/>
                  </a:xfrm>
                  <a:prstGeom prst="rect">
                    <a:avLst/>
                  </a:prstGeom>
                </p:spPr>
              </p:pic>
              <p:pic>
                <p:nvPicPr>
                  <p:cNvPr id="76" name="Picture 75">
                    <a:extLst>
                      <a:ext uri="{FF2B5EF4-FFF2-40B4-BE49-F238E27FC236}">
                        <a16:creationId xmlns:a16="http://schemas.microsoft.com/office/drawing/2014/main" id="{4D300687-6730-4D4F-B8AF-4DEEFDC8CD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87877" y="3038562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77" name="Picture 76">
                    <a:extLst>
                      <a:ext uri="{FF2B5EF4-FFF2-40B4-BE49-F238E27FC236}">
                        <a16:creationId xmlns:a16="http://schemas.microsoft.com/office/drawing/2014/main" id="{0A08FC72-5B1F-BC42-B5B8-F4F6FC3107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31153" y="3048773"/>
                    <a:ext cx="302082" cy="234113"/>
                  </a:xfrm>
                  <a:prstGeom prst="rect">
                    <a:avLst/>
                  </a:prstGeom>
                </p:spPr>
              </p:pic>
              <p:pic>
                <p:nvPicPr>
                  <p:cNvPr id="79" name="Picture 78">
                    <a:extLst>
                      <a:ext uri="{FF2B5EF4-FFF2-40B4-BE49-F238E27FC236}">
                        <a16:creationId xmlns:a16="http://schemas.microsoft.com/office/drawing/2014/main" id="{53B98DF1-D68B-CF4F-8DC3-718CB1D31F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8643" y="2261006"/>
                    <a:ext cx="353966" cy="333884"/>
                  </a:xfrm>
                  <a:prstGeom prst="rect">
                    <a:avLst/>
                  </a:prstGeom>
                </p:spPr>
              </p:pic>
              <p:pic>
                <p:nvPicPr>
                  <p:cNvPr id="82" name="Picture 81">
                    <a:extLst>
                      <a:ext uri="{FF2B5EF4-FFF2-40B4-BE49-F238E27FC236}">
                        <a16:creationId xmlns:a16="http://schemas.microsoft.com/office/drawing/2014/main" id="{73821BD8-D4B0-474C-8626-5D935A4C31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7459" y="3609885"/>
                    <a:ext cx="353966" cy="333884"/>
                  </a:xfrm>
                  <a:prstGeom prst="rect">
                    <a:avLst/>
                  </a:prstGeom>
                </p:spPr>
              </p:pic>
              <p:pic>
                <p:nvPicPr>
                  <p:cNvPr id="83" name="Picture 82">
                    <a:extLst>
                      <a:ext uri="{FF2B5EF4-FFF2-40B4-BE49-F238E27FC236}">
                        <a16:creationId xmlns:a16="http://schemas.microsoft.com/office/drawing/2014/main" id="{D1E1353C-CB6B-4B4B-855D-91C7168830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7871" y="3592671"/>
                    <a:ext cx="222928" cy="222928"/>
                  </a:xfrm>
                  <a:prstGeom prst="rect">
                    <a:avLst/>
                  </a:prstGeom>
                </p:spPr>
              </p:pic>
              <p:pic>
                <p:nvPicPr>
                  <p:cNvPr id="84" name="Picture 83">
                    <a:extLst>
                      <a:ext uri="{FF2B5EF4-FFF2-40B4-BE49-F238E27FC236}">
                        <a16:creationId xmlns:a16="http://schemas.microsoft.com/office/drawing/2014/main" id="{9BD19194-2330-EF44-9078-569D20E65D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83439" y="3592986"/>
                    <a:ext cx="388190" cy="388190"/>
                  </a:xfrm>
                  <a:prstGeom prst="rect">
                    <a:avLst/>
                  </a:prstGeom>
                </p:spPr>
              </p:pic>
              <p:pic>
                <p:nvPicPr>
                  <p:cNvPr id="85" name="Picture 84">
                    <a:extLst>
                      <a:ext uri="{FF2B5EF4-FFF2-40B4-BE49-F238E27FC236}">
                        <a16:creationId xmlns:a16="http://schemas.microsoft.com/office/drawing/2014/main" id="{A41F9281-011F-C242-AD1B-0C1D4DC188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60408" y="3541668"/>
                    <a:ext cx="321303" cy="249009"/>
                  </a:xfrm>
                  <a:prstGeom prst="rect">
                    <a:avLst/>
                  </a:prstGeom>
                </p:spPr>
              </p:pic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3D7071D1-9145-9A42-821A-06031CA577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50907" y="3057696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92" name="Picture 91">
                    <a:extLst>
                      <a:ext uri="{FF2B5EF4-FFF2-40B4-BE49-F238E27FC236}">
                        <a16:creationId xmlns:a16="http://schemas.microsoft.com/office/drawing/2014/main" id="{BF294BD9-73C3-FC42-BAEC-2DF250B9DC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12914" y="4276376"/>
                    <a:ext cx="367721" cy="367721"/>
                  </a:xfrm>
                  <a:prstGeom prst="rect">
                    <a:avLst/>
                  </a:prstGeom>
                </p:spPr>
              </p:pic>
              <p:pic>
                <p:nvPicPr>
                  <p:cNvPr id="95" name="Picture 94">
                    <a:extLst>
                      <a:ext uri="{FF2B5EF4-FFF2-40B4-BE49-F238E27FC236}">
                        <a16:creationId xmlns:a16="http://schemas.microsoft.com/office/drawing/2014/main" id="{C4888232-5416-0F41-83A3-2915EA6151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32648" y="4290669"/>
                    <a:ext cx="617316" cy="255292"/>
                  </a:xfrm>
                  <a:prstGeom prst="rect">
                    <a:avLst/>
                  </a:prstGeom>
                </p:spPr>
              </p:pic>
              <p:pic>
                <p:nvPicPr>
                  <p:cNvPr id="96" name="Picture 95">
                    <a:extLst>
                      <a:ext uri="{FF2B5EF4-FFF2-40B4-BE49-F238E27FC236}">
                        <a16:creationId xmlns:a16="http://schemas.microsoft.com/office/drawing/2014/main" id="{C651266A-2070-3344-BD20-33BA11F54B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63145" y="3591044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97" name="Picture 96">
                    <a:extLst>
                      <a:ext uri="{FF2B5EF4-FFF2-40B4-BE49-F238E27FC236}">
                        <a16:creationId xmlns:a16="http://schemas.microsoft.com/office/drawing/2014/main" id="{9CFD51B9-F8A4-8242-8C9B-E1392ACF8A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53298" y="3549494"/>
                    <a:ext cx="337560" cy="303315"/>
                  </a:xfrm>
                  <a:prstGeom prst="rect">
                    <a:avLst/>
                  </a:prstGeom>
                </p:spPr>
              </p:pic>
              <p:pic>
                <p:nvPicPr>
                  <p:cNvPr id="99" name="Picture 98">
                    <a:extLst>
                      <a:ext uri="{FF2B5EF4-FFF2-40B4-BE49-F238E27FC236}">
                        <a16:creationId xmlns:a16="http://schemas.microsoft.com/office/drawing/2014/main" id="{1116B681-ACC1-C34E-B05B-920D7C37FC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03293" y="2107239"/>
                    <a:ext cx="337560" cy="30331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688CFB9C-34B5-A143-9886-167DC71C37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2327" y="657145"/>
                  <a:ext cx="222928" cy="222928"/>
                </a:xfrm>
                <a:prstGeom prst="rect">
                  <a:avLst/>
                </a:prstGeom>
              </p:spPr>
            </p:pic>
          </p:grpSp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BD416EB6-B66C-AE44-BFFA-8C4C42E81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39434" y="2803938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346F1122-218B-B04D-AC25-1C7FC632C5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95214" y="2852071"/>
                <a:ext cx="617316" cy="255292"/>
              </a:xfrm>
              <a:prstGeom prst="rect">
                <a:avLst/>
              </a:prstGeom>
            </p:spPr>
          </p:pic>
        </p:grp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CD77D087-F607-E243-9BCA-A46CC773F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77449" y="2307511"/>
              <a:ext cx="302082" cy="2341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3400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previous computational environment</a:t>
            </a:r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/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AutoShape 2" descr="Image result for pc man icon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D97FA44-9ACB-7345-95C5-A1441CCB06C8}"/>
              </a:ext>
            </a:extLst>
          </p:cNvPr>
          <p:cNvGrpSpPr/>
          <p:nvPr/>
        </p:nvGrpSpPr>
        <p:grpSpPr>
          <a:xfrm>
            <a:off x="3927996" y="782031"/>
            <a:ext cx="2963685" cy="1582559"/>
            <a:chOff x="4021291" y="881072"/>
            <a:chExt cx="2963685" cy="1582559"/>
          </a:xfrm>
        </p:grpSpPr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9ED6C093-6495-0749-ABCA-E0C5CC4D0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9097" y="1089685"/>
              <a:ext cx="1455879" cy="1373946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097489C0-A76C-1C4E-A066-D85241E5D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1291" y="881072"/>
              <a:ext cx="1438142" cy="1357208"/>
            </a:xfrm>
            <a:prstGeom prst="rect">
              <a:avLst/>
            </a:prstGeom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86F843C-C895-7042-8485-EF731A1C3D1A}"/>
              </a:ext>
            </a:extLst>
          </p:cNvPr>
          <p:cNvGrpSpPr/>
          <p:nvPr/>
        </p:nvGrpSpPr>
        <p:grpSpPr>
          <a:xfrm>
            <a:off x="1752824" y="1960746"/>
            <a:ext cx="4344040" cy="2370610"/>
            <a:chOff x="2944678" y="1958370"/>
            <a:chExt cx="4344040" cy="2370610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D7C919B6-D007-FC4B-828F-E01F5854B9D8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2944678" y="1958370"/>
              <a:ext cx="2039485" cy="963061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7923CDBB-5976-0A4D-A2A7-92084188F703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97078" y="3073832"/>
              <a:ext cx="3799668" cy="651539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17C34365-8524-8D43-A529-509DB26F609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944678" y="3253898"/>
              <a:ext cx="495946" cy="811262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C5C33579-EC53-2940-9BF6-0CD3398B0F35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4523256" y="2134931"/>
              <a:ext cx="1229223" cy="184055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F4C003C8-C957-234F-86DD-71B1E237E04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877828" y="2237916"/>
              <a:ext cx="410890" cy="83591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2154676B-4E21-8147-A46E-DE5F1A2066F9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5474954" y="4315987"/>
              <a:ext cx="1584927" cy="1299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3DF3751-374B-294B-B485-8905B612D02D}"/>
              </a:ext>
            </a:extLst>
          </p:cNvPr>
          <p:cNvGrpSpPr/>
          <p:nvPr/>
        </p:nvGrpSpPr>
        <p:grpSpPr>
          <a:xfrm>
            <a:off x="1570500" y="2110317"/>
            <a:ext cx="5194438" cy="2676112"/>
            <a:chOff x="2853750" y="2001289"/>
            <a:chExt cx="5194438" cy="2676112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35208230-CD31-9C4F-9904-1B901AC12557}"/>
                </a:ext>
              </a:extLst>
            </p:cNvPr>
            <p:cNvGrpSpPr/>
            <p:nvPr/>
          </p:nvGrpSpPr>
          <p:grpSpPr>
            <a:xfrm>
              <a:off x="2853750" y="2001289"/>
              <a:ext cx="5194438" cy="2676112"/>
              <a:chOff x="2716145" y="2078862"/>
              <a:chExt cx="5194438" cy="2676112"/>
            </a:xfrm>
          </p:grpSpPr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0A03FB8E-1C4E-1F4D-ADA7-9111E7263F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77828" y="3354245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E9D01470-8403-AB4B-A7DF-E82D4A8E0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13310" y="2348627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19" name="Picture 118">
                <a:extLst>
                  <a:ext uri="{FF2B5EF4-FFF2-40B4-BE49-F238E27FC236}">
                    <a16:creationId xmlns:a16="http://schemas.microsoft.com/office/drawing/2014/main" id="{991941A7-1532-044D-88B2-0D2436BF8D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23663" y="2414836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20" name="Picture 119">
                <a:extLst>
                  <a:ext uri="{FF2B5EF4-FFF2-40B4-BE49-F238E27FC236}">
                    <a16:creationId xmlns:a16="http://schemas.microsoft.com/office/drawing/2014/main" id="{F0D2AF3C-0F94-E04A-8FCC-C4C36615A8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71406" y="2078862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F77C9D39-E58F-7744-B609-2F45AB489B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16145" y="3609188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447A2F2A-7FA1-1A49-B10C-887D68800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13424" y="3221822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E5CBA72B-609A-E943-A195-83A5C494B3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67390" y="2397286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C9031CDA-6E92-4547-883C-245EDC4B54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81447" y="3813348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25" name="Picture 124">
                <a:extLst>
                  <a:ext uri="{FF2B5EF4-FFF2-40B4-BE49-F238E27FC236}">
                    <a16:creationId xmlns:a16="http://schemas.microsoft.com/office/drawing/2014/main" id="{10665C8D-482F-C344-9F4A-31FE4C4126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74024" y="4390006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33B1A94C-8EC9-ED4B-9839-F49DDD7FF9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92465" y="2292244"/>
                <a:ext cx="364968" cy="364968"/>
              </a:xfrm>
              <a:prstGeom prst="rect">
                <a:avLst/>
              </a:prstGeom>
            </p:spPr>
          </p:pic>
        </p:grpSp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0F4C19CE-D3D2-C84B-8ECA-2DA695A7C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36302" y="3728541"/>
              <a:ext cx="302082" cy="265824"/>
            </a:xfrm>
            <a:prstGeom prst="rect">
              <a:avLst/>
            </a:prstGeom>
          </p:spPr>
        </p:pic>
      </p:grpSp>
      <p:pic>
        <p:nvPicPr>
          <p:cNvPr id="127" name="Picture 4" descr="Image result for pc man icon">
            <a:extLst>
              <a:ext uri="{FF2B5EF4-FFF2-40B4-BE49-F238E27FC236}">
                <a16:creationId xmlns:a16="http://schemas.microsoft.com/office/drawing/2014/main" id="{8C22BA9D-5608-CE47-8F34-2915F27E3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62550" y="2666617"/>
            <a:ext cx="732463" cy="82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2BF64AB-692A-FC4A-84F2-EA414F11506B}"/>
              </a:ext>
            </a:extLst>
          </p:cNvPr>
          <p:cNvGrpSpPr/>
          <p:nvPr/>
        </p:nvGrpSpPr>
        <p:grpSpPr>
          <a:xfrm>
            <a:off x="6024407" y="3101645"/>
            <a:ext cx="1615035" cy="1501369"/>
            <a:chOff x="6257037" y="3187241"/>
            <a:chExt cx="1615035" cy="1501369"/>
          </a:xfrm>
        </p:grpSpPr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B7CF68F7-88F6-B747-9CE4-A0353B60F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57037" y="3977383"/>
              <a:ext cx="711227" cy="711227"/>
            </a:xfrm>
            <a:prstGeom prst="rect">
              <a:avLst/>
            </a:prstGeom>
          </p:spPr>
        </p:pic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AB957E44-16F3-CC4C-99BC-108980011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00432" y="3187241"/>
              <a:ext cx="711227" cy="711227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AC0B7028-F42A-DF40-B91A-14578FA97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60845" y="3977383"/>
              <a:ext cx="711227" cy="711227"/>
            </a:xfrm>
            <a:prstGeom prst="rect">
              <a:avLst/>
            </a:pr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7831CAE-236D-D843-87FA-D180A805BA53}"/>
              </a:ext>
            </a:extLst>
          </p:cNvPr>
          <p:cNvGrpSpPr/>
          <p:nvPr/>
        </p:nvGrpSpPr>
        <p:grpSpPr>
          <a:xfrm>
            <a:off x="2242897" y="4069533"/>
            <a:ext cx="2015267" cy="770656"/>
            <a:chOff x="3299064" y="4104974"/>
            <a:chExt cx="2015267" cy="770656"/>
          </a:xfrm>
        </p:grpSpPr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5FDC40B1-8803-B74D-A5BA-C2E9D7463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99064" y="4104974"/>
              <a:ext cx="770656" cy="770656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888A0FC3-F7EB-9945-85C0-3758B8BD5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16144" y="4104974"/>
              <a:ext cx="770656" cy="770656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34748085-6737-3C41-99D2-C16020E84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43675" y="4104974"/>
              <a:ext cx="770656" cy="770656"/>
            </a:xfrm>
            <a:prstGeom prst="rect">
              <a:avLst/>
            </a:prstGeom>
          </p:spPr>
        </p:pic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66430C2B-9160-7243-9211-0ED373AE96F5}"/>
              </a:ext>
            </a:extLst>
          </p:cNvPr>
          <p:cNvGrpSpPr/>
          <p:nvPr/>
        </p:nvGrpSpPr>
        <p:grpSpPr>
          <a:xfrm>
            <a:off x="1487477" y="1956541"/>
            <a:ext cx="5104212" cy="2847180"/>
            <a:chOff x="2543644" y="1991982"/>
            <a:chExt cx="5104212" cy="2847180"/>
          </a:xfrm>
        </p:grpSpPr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919C9699-FF2A-A94F-ADB4-369EA713B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17107" y="3757725"/>
              <a:ext cx="364968" cy="364968"/>
            </a:xfrm>
            <a:prstGeom prst="rect">
              <a:avLst/>
            </a:prstGeom>
          </p:spPr>
        </p:pic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7FF64A7D-BBA7-6B42-A40E-A68C0087508B}"/>
                </a:ext>
              </a:extLst>
            </p:cNvPr>
            <p:cNvGrpSpPr/>
            <p:nvPr/>
          </p:nvGrpSpPr>
          <p:grpSpPr>
            <a:xfrm>
              <a:off x="2543644" y="1991982"/>
              <a:ext cx="5104212" cy="2847180"/>
              <a:chOff x="2543644" y="1991982"/>
              <a:chExt cx="5104212" cy="2847180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503E1D6D-8432-6649-AA13-C2C475D497FF}"/>
                  </a:ext>
                </a:extLst>
              </p:cNvPr>
              <p:cNvGrpSpPr/>
              <p:nvPr/>
            </p:nvGrpSpPr>
            <p:grpSpPr>
              <a:xfrm>
                <a:off x="2543644" y="1991982"/>
                <a:ext cx="5104212" cy="2847180"/>
                <a:chOff x="7131101" y="172994"/>
                <a:chExt cx="5104212" cy="2847180"/>
              </a:xfrm>
            </p:grpSpPr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A29132FE-0EFB-2D45-BCD4-819CD9992E1B}"/>
                    </a:ext>
                  </a:extLst>
                </p:cNvPr>
                <p:cNvGrpSpPr/>
                <p:nvPr/>
              </p:nvGrpSpPr>
              <p:grpSpPr>
                <a:xfrm>
                  <a:off x="7131101" y="172994"/>
                  <a:ext cx="5104212" cy="2847180"/>
                  <a:chOff x="2564589" y="1796917"/>
                  <a:chExt cx="5104212" cy="2847180"/>
                </a:xfrm>
              </p:grpSpPr>
              <p:pic>
                <p:nvPicPr>
                  <p:cNvPr id="152" name="Picture 151">
                    <a:extLst>
                      <a:ext uri="{FF2B5EF4-FFF2-40B4-BE49-F238E27FC236}">
                        <a16:creationId xmlns:a16="http://schemas.microsoft.com/office/drawing/2014/main" id="{9C6A2237-433C-7745-9229-63A67929C6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6122" y="2182547"/>
                    <a:ext cx="328024" cy="328024"/>
                  </a:xfrm>
                  <a:prstGeom prst="rect">
                    <a:avLst/>
                  </a:prstGeom>
                </p:spPr>
              </p:pic>
              <p:pic>
                <p:nvPicPr>
                  <p:cNvPr id="153" name="Picture 152">
                    <a:extLst>
                      <a:ext uri="{FF2B5EF4-FFF2-40B4-BE49-F238E27FC236}">
                        <a16:creationId xmlns:a16="http://schemas.microsoft.com/office/drawing/2014/main" id="{051BF7C7-7498-8B4E-8926-9C3D48166B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74505" y="1796917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154" name="Picture 153">
                    <a:extLst>
                      <a:ext uri="{FF2B5EF4-FFF2-40B4-BE49-F238E27FC236}">
                        <a16:creationId xmlns:a16="http://schemas.microsoft.com/office/drawing/2014/main" id="{D22F072E-6360-A448-B45E-9E111D56DF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25785" y="2252429"/>
                    <a:ext cx="243016" cy="213380"/>
                  </a:xfrm>
                  <a:prstGeom prst="rect">
                    <a:avLst/>
                  </a:prstGeom>
                </p:spPr>
              </p:pic>
              <p:pic>
                <p:nvPicPr>
                  <p:cNvPr id="155" name="Picture 154">
                    <a:extLst>
                      <a:ext uri="{FF2B5EF4-FFF2-40B4-BE49-F238E27FC236}">
                        <a16:creationId xmlns:a16="http://schemas.microsoft.com/office/drawing/2014/main" id="{AE62E6D2-C72E-A34E-92DA-8674AFE0A6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92820" y="2029202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156" name="Picture 155">
                    <a:extLst>
                      <a:ext uri="{FF2B5EF4-FFF2-40B4-BE49-F238E27FC236}">
                        <a16:creationId xmlns:a16="http://schemas.microsoft.com/office/drawing/2014/main" id="{1163B927-9149-7440-9866-8315ECFA68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92008" y="3423456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157" name="Picture 156">
                    <a:extLst>
                      <a:ext uri="{FF2B5EF4-FFF2-40B4-BE49-F238E27FC236}">
                        <a16:creationId xmlns:a16="http://schemas.microsoft.com/office/drawing/2014/main" id="{8184A683-9568-104F-BD84-9DD0022DCB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64589" y="3451066"/>
                    <a:ext cx="302082" cy="234113"/>
                  </a:xfrm>
                  <a:prstGeom prst="rect">
                    <a:avLst/>
                  </a:prstGeom>
                </p:spPr>
              </p:pic>
              <p:pic>
                <p:nvPicPr>
                  <p:cNvPr id="158" name="Picture 157">
                    <a:extLst>
                      <a:ext uri="{FF2B5EF4-FFF2-40B4-BE49-F238E27FC236}">
                        <a16:creationId xmlns:a16="http://schemas.microsoft.com/office/drawing/2014/main" id="{AF25466A-C91B-0E4A-B1E9-A4C2FD795A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87877" y="3038562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159" name="Picture 158">
                    <a:extLst>
                      <a:ext uri="{FF2B5EF4-FFF2-40B4-BE49-F238E27FC236}">
                        <a16:creationId xmlns:a16="http://schemas.microsoft.com/office/drawing/2014/main" id="{2D7D9B96-7243-8E4C-B07C-BEE018799E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31153" y="3048773"/>
                    <a:ext cx="302082" cy="234113"/>
                  </a:xfrm>
                  <a:prstGeom prst="rect">
                    <a:avLst/>
                  </a:prstGeom>
                </p:spPr>
              </p:pic>
              <p:pic>
                <p:nvPicPr>
                  <p:cNvPr id="160" name="Picture 159">
                    <a:extLst>
                      <a:ext uri="{FF2B5EF4-FFF2-40B4-BE49-F238E27FC236}">
                        <a16:creationId xmlns:a16="http://schemas.microsoft.com/office/drawing/2014/main" id="{773FB9ED-BEC9-5E47-8C17-5B9AE64296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8643" y="2261006"/>
                    <a:ext cx="353966" cy="333884"/>
                  </a:xfrm>
                  <a:prstGeom prst="rect">
                    <a:avLst/>
                  </a:prstGeom>
                </p:spPr>
              </p:pic>
              <p:pic>
                <p:nvPicPr>
                  <p:cNvPr id="161" name="Picture 160">
                    <a:extLst>
                      <a:ext uri="{FF2B5EF4-FFF2-40B4-BE49-F238E27FC236}">
                        <a16:creationId xmlns:a16="http://schemas.microsoft.com/office/drawing/2014/main" id="{DED40DBD-CE65-0448-A7FA-DF99838C29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7459" y="3609885"/>
                    <a:ext cx="353966" cy="333884"/>
                  </a:xfrm>
                  <a:prstGeom prst="rect">
                    <a:avLst/>
                  </a:prstGeom>
                </p:spPr>
              </p:pic>
              <p:pic>
                <p:nvPicPr>
                  <p:cNvPr id="162" name="Picture 161">
                    <a:extLst>
                      <a:ext uri="{FF2B5EF4-FFF2-40B4-BE49-F238E27FC236}">
                        <a16:creationId xmlns:a16="http://schemas.microsoft.com/office/drawing/2014/main" id="{3FCBAD5A-8FB7-3E4D-8759-4E91EF462A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7871" y="3592671"/>
                    <a:ext cx="222928" cy="222928"/>
                  </a:xfrm>
                  <a:prstGeom prst="rect">
                    <a:avLst/>
                  </a:prstGeom>
                </p:spPr>
              </p:pic>
              <p:pic>
                <p:nvPicPr>
                  <p:cNvPr id="163" name="Picture 162">
                    <a:extLst>
                      <a:ext uri="{FF2B5EF4-FFF2-40B4-BE49-F238E27FC236}">
                        <a16:creationId xmlns:a16="http://schemas.microsoft.com/office/drawing/2014/main" id="{AF9324E1-3B64-4744-A34B-90B7781765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83439" y="3592986"/>
                    <a:ext cx="388190" cy="388190"/>
                  </a:xfrm>
                  <a:prstGeom prst="rect">
                    <a:avLst/>
                  </a:prstGeom>
                </p:spPr>
              </p:pic>
              <p:pic>
                <p:nvPicPr>
                  <p:cNvPr id="164" name="Picture 163">
                    <a:extLst>
                      <a:ext uri="{FF2B5EF4-FFF2-40B4-BE49-F238E27FC236}">
                        <a16:creationId xmlns:a16="http://schemas.microsoft.com/office/drawing/2014/main" id="{48A7E779-6258-424A-B418-319A6B859B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60408" y="3541668"/>
                    <a:ext cx="321303" cy="249009"/>
                  </a:xfrm>
                  <a:prstGeom prst="rect">
                    <a:avLst/>
                  </a:prstGeom>
                </p:spPr>
              </p:pic>
              <p:pic>
                <p:nvPicPr>
                  <p:cNvPr id="165" name="Picture 164">
                    <a:extLst>
                      <a:ext uri="{FF2B5EF4-FFF2-40B4-BE49-F238E27FC236}">
                        <a16:creationId xmlns:a16="http://schemas.microsoft.com/office/drawing/2014/main" id="{2AB23FF6-23C2-554C-8CED-EF7EA6C575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50907" y="3057696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166" name="Picture 165">
                    <a:extLst>
                      <a:ext uri="{FF2B5EF4-FFF2-40B4-BE49-F238E27FC236}">
                        <a16:creationId xmlns:a16="http://schemas.microsoft.com/office/drawing/2014/main" id="{786EFF77-8F78-FD46-B464-5AEAEF0D7F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12914" y="4276376"/>
                    <a:ext cx="367721" cy="367721"/>
                  </a:xfrm>
                  <a:prstGeom prst="rect">
                    <a:avLst/>
                  </a:prstGeom>
                </p:spPr>
              </p:pic>
              <p:pic>
                <p:nvPicPr>
                  <p:cNvPr id="167" name="Picture 166">
                    <a:extLst>
                      <a:ext uri="{FF2B5EF4-FFF2-40B4-BE49-F238E27FC236}">
                        <a16:creationId xmlns:a16="http://schemas.microsoft.com/office/drawing/2014/main" id="{5504810B-C80E-644F-90ED-61E0471A55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32648" y="4290669"/>
                    <a:ext cx="617316" cy="255292"/>
                  </a:xfrm>
                  <a:prstGeom prst="rect">
                    <a:avLst/>
                  </a:prstGeom>
                </p:spPr>
              </p:pic>
              <p:pic>
                <p:nvPicPr>
                  <p:cNvPr id="168" name="Picture 167">
                    <a:extLst>
                      <a:ext uri="{FF2B5EF4-FFF2-40B4-BE49-F238E27FC236}">
                        <a16:creationId xmlns:a16="http://schemas.microsoft.com/office/drawing/2014/main" id="{4691A959-F318-BA46-8A3F-8463EC8C4A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63145" y="3591044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169" name="Picture 168">
                    <a:extLst>
                      <a:ext uri="{FF2B5EF4-FFF2-40B4-BE49-F238E27FC236}">
                        <a16:creationId xmlns:a16="http://schemas.microsoft.com/office/drawing/2014/main" id="{ECF310AD-5E35-7843-8491-1271883174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53298" y="3549494"/>
                    <a:ext cx="337560" cy="303315"/>
                  </a:xfrm>
                  <a:prstGeom prst="rect">
                    <a:avLst/>
                  </a:prstGeom>
                </p:spPr>
              </p:pic>
              <p:pic>
                <p:nvPicPr>
                  <p:cNvPr id="170" name="Picture 169">
                    <a:extLst>
                      <a:ext uri="{FF2B5EF4-FFF2-40B4-BE49-F238E27FC236}">
                        <a16:creationId xmlns:a16="http://schemas.microsoft.com/office/drawing/2014/main" id="{C4535A9D-7A3C-B949-AA27-F2048CB8A6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03293" y="2107239"/>
                    <a:ext cx="337560" cy="30331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51" name="Picture 150">
                  <a:extLst>
                    <a:ext uri="{FF2B5EF4-FFF2-40B4-BE49-F238E27FC236}">
                      <a16:creationId xmlns:a16="http://schemas.microsoft.com/office/drawing/2014/main" id="{3FD9D06E-7F09-9949-9CBB-8EAFD6DA6A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2327" y="657145"/>
                  <a:ext cx="222928" cy="222928"/>
                </a:xfrm>
                <a:prstGeom prst="rect">
                  <a:avLst/>
                </a:prstGeom>
              </p:spPr>
            </p:pic>
          </p:grpSp>
          <p:pic>
            <p:nvPicPr>
              <p:cNvPr id="148" name="Picture 147">
                <a:extLst>
                  <a:ext uri="{FF2B5EF4-FFF2-40B4-BE49-F238E27FC236}">
                    <a16:creationId xmlns:a16="http://schemas.microsoft.com/office/drawing/2014/main" id="{3FCCD3D7-DE9E-3A4B-AA20-1E169C9396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39434" y="2803938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149" name="Picture 148">
                <a:extLst>
                  <a:ext uri="{FF2B5EF4-FFF2-40B4-BE49-F238E27FC236}">
                    <a16:creationId xmlns:a16="http://schemas.microsoft.com/office/drawing/2014/main" id="{6475D76C-D309-E342-B95B-17D801F001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95214" y="2852071"/>
                <a:ext cx="617316" cy="255292"/>
              </a:xfrm>
              <a:prstGeom prst="rect">
                <a:avLst/>
              </a:prstGeom>
            </p:spPr>
          </p:pic>
        </p:grpSp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7B13775C-0D9E-E147-AC6E-A0D3022B9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77449" y="2307511"/>
              <a:ext cx="302082" cy="2341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9865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new computational environment</a:t>
            </a:r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/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AutoShape 2" descr="Image result for pc man icon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D97FA44-9ACB-7345-95C5-A1441CCB06C8}"/>
              </a:ext>
            </a:extLst>
          </p:cNvPr>
          <p:cNvGrpSpPr/>
          <p:nvPr/>
        </p:nvGrpSpPr>
        <p:grpSpPr>
          <a:xfrm>
            <a:off x="3927996" y="782031"/>
            <a:ext cx="2963685" cy="1582559"/>
            <a:chOff x="4021291" y="881072"/>
            <a:chExt cx="2963685" cy="1582559"/>
          </a:xfrm>
        </p:grpSpPr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9ED6C093-6495-0749-ABCA-E0C5CC4D0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9097" y="1089685"/>
              <a:ext cx="1455879" cy="1373946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097489C0-A76C-1C4E-A066-D85241E5D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1291" y="881072"/>
              <a:ext cx="1438142" cy="1357208"/>
            </a:xfrm>
            <a:prstGeom prst="rect">
              <a:avLst/>
            </a:prstGeom>
          </p:spPr>
        </p:pic>
      </p:grpSp>
      <p:pic>
        <p:nvPicPr>
          <p:cNvPr id="127" name="Picture 4" descr="Image result for pc man icon">
            <a:extLst>
              <a:ext uri="{FF2B5EF4-FFF2-40B4-BE49-F238E27FC236}">
                <a16:creationId xmlns:a16="http://schemas.microsoft.com/office/drawing/2014/main" id="{8C22BA9D-5608-CE47-8F34-2915F27E3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62550" y="2666617"/>
            <a:ext cx="732463" cy="82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2BF64AB-692A-FC4A-84F2-EA414F11506B}"/>
              </a:ext>
            </a:extLst>
          </p:cNvPr>
          <p:cNvGrpSpPr/>
          <p:nvPr/>
        </p:nvGrpSpPr>
        <p:grpSpPr>
          <a:xfrm>
            <a:off x="6024407" y="3101645"/>
            <a:ext cx="1615035" cy="1501369"/>
            <a:chOff x="6257037" y="3187241"/>
            <a:chExt cx="1615035" cy="1501369"/>
          </a:xfrm>
        </p:grpSpPr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B7CF68F7-88F6-B747-9CE4-A0353B60F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7037" y="3977383"/>
              <a:ext cx="711227" cy="711227"/>
            </a:xfrm>
            <a:prstGeom prst="rect">
              <a:avLst/>
            </a:prstGeom>
          </p:spPr>
        </p:pic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AB957E44-16F3-CC4C-99BC-108980011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0432" y="3187241"/>
              <a:ext cx="711227" cy="711227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AC0B7028-F42A-DF40-B91A-14578FA97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60845" y="3977383"/>
              <a:ext cx="711227" cy="711227"/>
            </a:xfrm>
            <a:prstGeom prst="rect">
              <a:avLst/>
            </a:pr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7831CAE-236D-D843-87FA-D180A805BA53}"/>
              </a:ext>
            </a:extLst>
          </p:cNvPr>
          <p:cNvGrpSpPr/>
          <p:nvPr/>
        </p:nvGrpSpPr>
        <p:grpSpPr>
          <a:xfrm>
            <a:off x="2242897" y="4069533"/>
            <a:ext cx="2015267" cy="770656"/>
            <a:chOff x="3299064" y="4104974"/>
            <a:chExt cx="2015267" cy="770656"/>
          </a:xfrm>
        </p:grpSpPr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5FDC40B1-8803-B74D-A5BA-C2E9D7463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99064" y="4104974"/>
              <a:ext cx="770656" cy="770656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888A0FC3-F7EB-9945-85C0-3758B8BD5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16144" y="4104974"/>
              <a:ext cx="770656" cy="770656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34748085-6737-3C41-99D2-C16020E84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43675" y="4104974"/>
              <a:ext cx="770656" cy="770656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531004F-9916-9447-A025-2CBC23F72696}"/>
              </a:ext>
            </a:extLst>
          </p:cNvPr>
          <p:cNvGrpSpPr/>
          <p:nvPr/>
        </p:nvGrpSpPr>
        <p:grpSpPr>
          <a:xfrm>
            <a:off x="2895229" y="2335134"/>
            <a:ext cx="1362935" cy="1152494"/>
            <a:chOff x="3616657" y="2237916"/>
            <a:chExt cx="1362935" cy="1152494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CD9341BF-945B-7941-8860-DFB403EED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3844" y="2679183"/>
              <a:ext cx="711227" cy="711227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1F58785-F839-5A47-9EF3-307B3E61A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16657" y="2237916"/>
              <a:ext cx="1035697" cy="445168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ED5587A0-FC75-1243-A1CF-A5DAE081D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10550" y="2262213"/>
              <a:ext cx="469042" cy="439845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57D630F-54E0-0746-B6E1-4D8693D47C30}"/>
              </a:ext>
            </a:extLst>
          </p:cNvPr>
          <p:cNvGrpSpPr/>
          <p:nvPr/>
        </p:nvGrpSpPr>
        <p:grpSpPr>
          <a:xfrm>
            <a:off x="2037097" y="2096475"/>
            <a:ext cx="3931312" cy="1959689"/>
            <a:chOff x="2948607" y="2089151"/>
            <a:chExt cx="3931312" cy="1959689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B2201ED9-EAFF-F84C-A009-BFE33B9810F0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2948607" y="3094321"/>
              <a:ext cx="858132" cy="1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078D887C-000A-3146-913F-B2076F696493}"/>
                </a:ext>
              </a:extLst>
            </p:cNvPr>
            <p:cNvCxnSpPr>
              <a:cxnSpLocks/>
              <a:stCxn id="70" idx="2"/>
            </p:cNvCxnSpPr>
            <p:nvPr/>
          </p:nvCxnSpPr>
          <p:spPr bwMode="gray">
            <a:xfrm flipH="1">
              <a:off x="4296002" y="3480304"/>
              <a:ext cx="283538" cy="56853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A03A6D8-794B-6845-82D5-A03E41472735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4976823" y="3229244"/>
              <a:ext cx="1903096" cy="576304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81EC35A3-1688-9949-9D5E-14B115B6FE09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5097997" y="2089151"/>
              <a:ext cx="756703" cy="74684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AC5D2BF-C6E7-7B40-B56D-A691321F6226}"/>
              </a:ext>
            </a:extLst>
          </p:cNvPr>
          <p:cNvGrpSpPr/>
          <p:nvPr/>
        </p:nvGrpSpPr>
        <p:grpSpPr>
          <a:xfrm>
            <a:off x="1878800" y="2635352"/>
            <a:ext cx="822984" cy="1035289"/>
            <a:chOff x="1878800" y="2635352"/>
            <a:chExt cx="822984" cy="103528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98BE22C-2C44-BA49-AEBE-BB180C07739E}"/>
                </a:ext>
              </a:extLst>
            </p:cNvPr>
            <p:cNvGrpSpPr/>
            <p:nvPr/>
          </p:nvGrpSpPr>
          <p:grpSpPr>
            <a:xfrm>
              <a:off x="1933269" y="2636962"/>
              <a:ext cx="768515" cy="1033679"/>
              <a:chOff x="1933269" y="2636962"/>
              <a:chExt cx="768515" cy="1033679"/>
            </a:xfrm>
          </p:grpSpPr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801EE4AE-1048-E441-815C-02DF8E05D5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34063" y="2693182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E6E3BD9C-4C76-764A-B183-90C3FB8B79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18756" y="2657741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3AA0D1A3-DE2D-D244-85B9-4A1E4D55C7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36558" y="2694063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7EB5FCD5-F5C8-0242-B9D1-FD5CB89C93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53480" y="2636962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998E4BD6-9885-4D42-AFF0-2671FE384A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80678" y="2636962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5666A9B6-7D75-AF44-9B7E-A473C13E30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83816" y="3302920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A6B090A8-050B-364A-8481-4BEF1ECCA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87994" y="3224243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10CAB6C5-09FE-0B43-AB9F-DC5DD65823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96294" y="3273859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A97CC89A-67B2-A947-BB2B-31AEF95F6D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22821" y="3236150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68C0D6EB-4EC0-BF44-9FA9-E3DDB5114B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33269" y="3224243"/>
                <a:ext cx="367721" cy="367721"/>
              </a:xfrm>
              <a:prstGeom prst="rect">
                <a:avLst/>
              </a:prstGeom>
            </p:spPr>
          </p:pic>
        </p:grp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4B711DC5-7247-284C-A14E-9927B47E4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78800" y="2635352"/>
              <a:ext cx="356296" cy="334117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339F5E1A-C94E-714F-AC34-D84599153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95532" y="3170990"/>
              <a:ext cx="356296" cy="334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364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notebooks for reproducible data analysis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FFEC9DC-965C-3B44-AB29-A2FCEDB9AA12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9" name="SmartArt Placeholder 8">
            <a:extLst>
              <a:ext uri="{FF2B5EF4-FFF2-40B4-BE49-F238E27FC236}">
                <a16:creationId xmlns:a16="http://schemas.microsoft.com/office/drawing/2014/main" id="{96A45899-9F41-D34B-AA77-315F490B07A7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1" name="SmartArt Placeholder 10">
            <a:extLst>
              <a:ext uri="{FF2B5EF4-FFF2-40B4-BE49-F238E27FC236}">
                <a16:creationId xmlns:a16="http://schemas.microsoft.com/office/drawing/2014/main" id="{80B01D37-989C-164B-9744-662AD7383421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>
            <a:extLst>
              <a:ext uri="{FF2B5EF4-FFF2-40B4-BE49-F238E27FC236}">
                <a16:creationId xmlns:a16="http://schemas.microsoft.com/office/drawing/2014/main" id="{7ADCB6C6-1D32-AB45-89DF-9C2A37E618B1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037F56-F695-334D-842E-20D5CFCE56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2489000-F46F-BF4D-96C0-03FFD750E883}"/>
              </a:ext>
            </a:extLst>
          </p:cNvPr>
          <p:cNvGrpSpPr/>
          <p:nvPr/>
        </p:nvGrpSpPr>
        <p:grpSpPr>
          <a:xfrm>
            <a:off x="2625077" y="854249"/>
            <a:ext cx="3591930" cy="1116684"/>
            <a:chOff x="2625077" y="485656"/>
            <a:chExt cx="3591930" cy="111668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8F89419-79AE-C542-BFC2-34E3959253F7}"/>
                </a:ext>
              </a:extLst>
            </p:cNvPr>
            <p:cNvSpPr txBox="1"/>
            <p:nvPr/>
          </p:nvSpPr>
          <p:spPr>
            <a:xfrm>
              <a:off x="2625077" y="494344"/>
              <a:ext cx="66236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b="1" dirty="0">
                  <a:solidFill>
                    <a:schemeClr val="accent4">
                      <a:lumMod val="75000"/>
                    </a:schemeClr>
                  </a:solidFill>
                </a:rPr>
                <a:t>+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F0A18F-0219-C542-B0DA-162941B5B6E4}"/>
                </a:ext>
              </a:extLst>
            </p:cNvPr>
            <p:cNvSpPr txBox="1"/>
            <p:nvPr/>
          </p:nvSpPr>
          <p:spPr>
            <a:xfrm>
              <a:off x="5554646" y="485656"/>
              <a:ext cx="66236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b="1" dirty="0">
                  <a:solidFill>
                    <a:schemeClr val="accent4">
                      <a:lumMod val="75000"/>
                    </a:schemeClr>
                  </a:solidFill>
                </a:rPr>
                <a:t>=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CAA8AFD-16FB-114E-A1BD-DBA0D737DB78}"/>
              </a:ext>
            </a:extLst>
          </p:cNvPr>
          <p:cNvGrpSpPr/>
          <p:nvPr/>
        </p:nvGrpSpPr>
        <p:grpSpPr>
          <a:xfrm>
            <a:off x="198555" y="1120527"/>
            <a:ext cx="2838311" cy="3664806"/>
            <a:chOff x="198555" y="1120527"/>
            <a:chExt cx="2838311" cy="366480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EA777CD-EB8A-6946-8BBA-A1369C42AEE7}"/>
                </a:ext>
              </a:extLst>
            </p:cNvPr>
            <p:cNvGrpSpPr/>
            <p:nvPr/>
          </p:nvGrpSpPr>
          <p:grpSpPr>
            <a:xfrm>
              <a:off x="198555" y="1908110"/>
              <a:ext cx="2838311" cy="2877223"/>
              <a:chOff x="198555" y="1539517"/>
              <a:chExt cx="2838311" cy="2877223"/>
            </a:xfrm>
          </p:grpSpPr>
          <p:sp>
            <p:nvSpPr>
              <p:cNvPr id="48" name="Text Placeholder 3">
                <a:extLst>
                  <a:ext uri="{FF2B5EF4-FFF2-40B4-BE49-F238E27FC236}">
                    <a16:creationId xmlns:a16="http://schemas.microsoft.com/office/drawing/2014/main" id="{4B27A688-7762-1F47-9410-4A69AEEDA4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8555" y="3441977"/>
                <a:ext cx="2838311" cy="974763"/>
              </a:xfrm>
              <a:prstGeom prst="rect">
                <a:avLst/>
              </a:prstGeom>
            </p:spPr>
            <p:txBody>
              <a:bodyPr lIns="0" tIns="0" bIns="0" anchor="b" anchorCtr="0"/>
              <a:lstStyle>
                <a:lvl1pPr marL="0" indent="0" algn="l" defTabSz="456933" rtl="0" eaLnBrk="1" fontAlgn="base" hangingPunct="1">
                  <a:lnSpc>
                    <a:spcPct val="95000"/>
                  </a:lnSpc>
                  <a:spcBef>
                    <a:spcPts val="100"/>
                  </a:spcBef>
                  <a:spcAft>
                    <a:spcPct val="0"/>
                  </a:spcAft>
                  <a:buNone/>
                  <a:defRPr sz="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1pPr>
                <a:lvl2pPr marL="182880" indent="-182880" algn="l" defTabSz="456933" rtl="0" eaLnBrk="1" fontAlgn="base" hangingPunct="1">
                  <a:spcBef>
                    <a:spcPts val="1200"/>
                  </a:spcBef>
                  <a:spcAft>
                    <a:spcPct val="0"/>
                  </a:spcAft>
                  <a:buSzPct val="110000"/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2pPr>
                <a:lvl3pPr marL="457200" indent="-228600" algn="l" defTabSz="456933" rtl="0" eaLnBrk="1" fontAlgn="base" hangingPunct="1">
                  <a:spcBef>
                    <a:spcPts val="6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3pPr>
                <a:lvl4pPr marL="73152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SzPct val="75000"/>
                  <a:buFont typeface="Courier New"/>
                  <a:buChar char="o"/>
                  <a:defRPr sz="1600" kern="1200" baseline="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4pPr>
                <a:lvl5pPr marL="100584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5pPr>
                <a:lvl6pPr marL="2513130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064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996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3927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600" dirty="0">
                    <a:solidFill>
                      <a:srgbClr val="413C38"/>
                    </a:solidFill>
                    <a:latin typeface="Arial"/>
                    <a:cs typeface="Arial"/>
                  </a:rPr>
                  <a:t>Multi-language data analysis with data exchange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600" dirty="0">
                    <a:solidFill>
                      <a:srgbClr val="413C38"/>
                    </a:solidFill>
                    <a:latin typeface="Arial"/>
                    <a:cs typeface="Arial"/>
                  </a:rPr>
                  <a:t>Side panel and </a:t>
                </a:r>
                <a:r>
                  <a:rPr lang="en-US" sz="1600" dirty="0" err="1">
                    <a:solidFill>
                      <a:srgbClr val="413C38"/>
                    </a:solidFill>
                    <a:latin typeface="Arial"/>
                    <a:cs typeface="Arial"/>
                  </a:rPr>
                  <a:t>magics</a:t>
                </a:r>
                <a:r>
                  <a:rPr lang="en-US" sz="1600" dirty="0">
                    <a:solidFill>
                      <a:srgbClr val="413C38"/>
                    </a:solidFill>
                    <a:latin typeface="Arial"/>
                    <a:cs typeface="Arial"/>
                  </a:rPr>
                  <a:t> for interactive data analysis</a:t>
                </a: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F05A79D0-0ADF-B04C-A782-145806B59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8555" y="1539517"/>
                <a:ext cx="2569777" cy="1703070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0C13D2D-BCFA-9C48-A410-DBD5E6558652}"/>
                </a:ext>
              </a:extLst>
            </p:cNvPr>
            <p:cNvGrpSpPr/>
            <p:nvPr/>
          </p:nvGrpSpPr>
          <p:grpSpPr>
            <a:xfrm>
              <a:off x="622395" y="1120527"/>
              <a:ext cx="1722095" cy="635088"/>
              <a:chOff x="5891481" y="1396339"/>
              <a:chExt cx="1722095" cy="635088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0F56DAC-316B-2042-B421-167BB88206E4}"/>
                  </a:ext>
                </a:extLst>
              </p:cNvPr>
              <p:cNvSpPr/>
              <p:nvPr/>
            </p:nvSpPr>
            <p:spPr>
              <a:xfrm>
                <a:off x="5891481" y="1396339"/>
                <a:ext cx="1722095" cy="63508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 </a:t>
                </a: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Polyglot   </a:t>
                </a:r>
                <a:b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</a:b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   Notebook</a:t>
                </a:r>
                <a:endParaRPr lang="en-US" sz="18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endParaRPr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39987336-195D-FA4D-B105-6F6A0657EE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77339" y="1498573"/>
                <a:ext cx="469042" cy="439845"/>
              </a:xfrm>
              <a:prstGeom prst="rect">
                <a:avLst/>
              </a:prstGeom>
            </p:spPr>
          </p:pic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98BC82E-A0C5-7246-B7C3-9CA575E98EF6}"/>
              </a:ext>
            </a:extLst>
          </p:cNvPr>
          <p:cNvGrpSpPr/>
          <p:nvPr/>
        </p:nvGrpSpPr>
        <p:grpSpPr>
          <a:xfrm>
            <a:off x="3137967" y="1106469"/>
            <a:ext cx="2995449" cy="3691089"/>
            <a:chOff x="3137967" y="1106469"/>
            <a:chExt cx="2995449" cy="369108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4789831-80E3-CD48-82CD-40BF00DDFE8D}"/>
                </a:ext>
              </a:extLst>
            </p:cNvPr>
            <p:cNvGrpSpPr/>
            <p:nvPr/>
          </p:nvGrpSpPr>
          <p:grpSpPr>
            <a:xfrm>
              <a:off x="3137967" y="1856717"/>
              <a:ext cx="2995449" cy="2940841"/>
              <a:chOff x="6175207" y="1609630"/>
              <a:chExt cx="2995449" cy="2940841"/>
            </a:xfrm>
          </p:grpSpPr>
          <p:sp>
            <p:nvSpPr>
              <p:cNvPr id="50" name="Text Placeholder 3">
                <a:extLst>
                  <a:ext uri="{FF2B5EF4-FFF2-40B4-BE49-F238E27FC236}">
                    <a16:creationId xmlns:a16="http://schemas.microsoft.com/office/drawing/2014/main" id="{39EF3101-7E4F-0F47-971F-3BCB333C63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5207" y="3551259"/>
                <a:ext cx="2995449" cy="999212"/>
              </a:xfrm>
              <a:prstGeom prst="rect">
                <a:avLst/>
              </a:prstGeom>
            </p:spPr>
            <p:txBody>
              <a:bodyPr lIns="0" tIns="0" bIns="0" anchor="b" anchorCtr="0"/>
              <a:lstStyle>
                <a:lvl1pPr marL="0" indent="0" algn="l" defTabSz="456933" rtl="0" eaLnBrk="1" fontAlgn="base" hangingPunct="1">
                  <a:lnSpc>
                    <a:spcPct val="95000"/>
                  </a:lnSpc>
                  <a:spcBef>
                    <a:spcPts val="100"/>
                  </a:spcBef>
                  <a:spcAft>
                    <a:spcPct val="0"/>
                  </a:spcAft>
                  <a:buNone/>
                  <a:defRPr sz="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1pPr>
                <a:lvl2pPr marL="182880" indent="-182880" algn="l" defTabSz="456933" rtl="0" eaLnBrk="1" fontAlgn="base" hangingPunct="1">
                  <a:spcBef>
                    <a:spcPts val="1200"/>
                  </a:spcBef>
                  <a:spcAft>
                    <a:spcPct val="0"/>
                  </a:spcAft>
                  <a:buSzPct val="110000"/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2pPr>
                <a:lvl3pPr marL="457200" indent="-228600" algn="l" defTabSz="456933" rtl="0" eaLnBrk="1" fontAlgn="base" hangingPunct="1">
                  <a:spcBef>
                    <a:spcPts val="6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3pPr>
                <a:lvl4pPr marL="73152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SzPct val="75000"/>
                  <a:buFont typeface="Courier New"/>
                  <a:buChar char="o"/>
                  <a:defRPr sz="1600" kern="1200" baseline="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4pPr>
                <a:lvl5pPr marL="100584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5pPr>
                <a:lvl6pPr marL="2513130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064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996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3927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600" dirty="0">
                    <a:solidFill>
                      <a:srgbClr val="413C38"/>
                    </a:solidFill>
                    <a:latin typeface="Arial"/>
                    <a:cs typeface="Arial"/>
                  </a:rPr>
                  <a:t>Powerful Python-based multi-style workflow system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600" dirty="0">
                    <a:solidFill>
                      <a:srgbClr val="413C38"/>
                    </a:solidFill>
                    <a:latin typeface="Arial"/>
                    <a:cs typeface="Arial"/>
                  </a:rPr>
                  <a:t>Remote execution of external tasks</a:t>
                </a: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4F11CE42-8DCC-2546-8DEB-A686B3FC7E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24678" y="1609630"/>
                <a:ext cx="2478773" cy="1604224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7AFE27E-CE71-2D42-8364-F24C5A35365B}"/>
                </a:ext>
              </a:extLst>
            </p:cNvPr>
            <p:cNvGrpSpPr/>
            <p:nvPr/>
          </p:nvGrpSpPr>
          <p:grpSpPr>
            <a:xfrm>
              <a:off x="3510779" y="1106469"/>
              <a:ext cx="1723970" cy="635088"/>
              <a:chOff x="5977339" y="1383815"/>
              <a:chExt cx="1723970" cy="635088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56B2E42-9C85-364B-BE1C-7DA8CEAE40AD}"/>
                  </a:ext>
                </a:extLst>
              </p:cNvPr>
              <p:cNvSpPr/>
              <p:nvPr/>
            </p:nvSpPr>
            <p:spPr>
              <a:xfrm>
                <a:off x="5979214" y="1383815"/>
                <a:ext cx="1722095" cy="63508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400050">
                  <a:spcBef>
                    <a:spcPts val="600"/>
                  </a:spcBef>
                  <a:tabLst>
                    <a:tab pos="166688" algn="l"/>
                    <a:tab pos="284163" algn="l"/>
                    <a:tab pos="393700" algn="l"/>
                  </a:tabLst>
                </a:pP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Workflow</a:t>
                </a:r>
                <a:b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</a:b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System</a:t>
                </a:r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639D5D1A-11B0-6F4E-B563-1B0D612B24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77339" y="1498573"/>
                <a:ext cx="469042" cy="439845"/>
              </a:xfrm>
              <a:prstGeom prst="rect">
                <a:avLst/>
              </a:prstGeom>
            </p:spPr>
          </p:pic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094D932-097B-AD44-96EE-B76828B95926}"/>
              </a:ext>
            </a:extLst>
          </p:cNvPr>
          <p:cNvGrpSpPr/>
          <p:nvPr/>
        </p:nvGrpSpPr>
        <p:grpSpPr>
          <a:xfrm>
            <a:off x="6280239" y="1090703"/>
            <a:ext cx="2863761" cy="3622754"/>
            <a:chOff x="6280239" y="1090703"/>
            <a:chExt cx="2863761" cy="362275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51658BF-308F-3F4B-85BA-6585525E1D16}"/>
                </a:ext>
              </a:extLst>
            </p:cNvPr>
            <p:cNvGrpSpPr/>
            <p:nvPr/>
          </p:nvGrpSpPr>
          <p:grpSpPr>
            <a:xfrm>
              <a:off x="6280239" y="1908110"/>
              <a:ext cx="2863761" cy="2805347"/>
              <a:chOff x="3308439" y="1558500"/>
              <a:chExt cx="2863761" cy="2805347"/>
            </a:xfrm>
          </p:grpSpPr>
          <p:sp>
            <p:nvSpPr>
              <p:cNvPr id="49" name="Text Placeholder 3">
                <a:extLst>
                  <a:ext uri="{FF2B5EF4-FFF2-40B4-BE49-F238E27FC236}">
                    <a16:creationId xmlns:a16="http://schemas.microsoft.com/office/drawing/2014/main" id="{79B88491-6291-3B48-A4B0-4088801326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8439" y="3448736"/>
                <a:ext cx="2863761" cy="915111"/>
              </a:xfrm>
              <a:prstGeom prst="rect">
                <a:avLst/>
              </a:prstGeom>
            </p:spPr>
            <p:txBody>
              <a:bodyPr lIns="0" tIns="0" bIns="0" anchor="b" anchorCtr="0"/>
              <a:lstStyle>
                <a:lvl1pPr marL="0" indent="0" algn="l" defTabSz="456933" rtl="0" eaLnBrk="1" fontAlgn="base" hangingPunct="1">
                  <a:lnSpc>
                    <a:spcPct val="95000"/>
                  </a:lnSpc>
                  <a:spcBef>
                    <a:spcPts val="100"/>
                  </a:spcBef>
                  <a:spcAft>
                    <a:spcPct val="0"/>
                  </a:spcAft>
                  <a:buNone/>
                  <a:defRPr sz="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1pPr>
                <a:lvl2pPr marL="182880" indent="-182880" algn="l" defTabSz="456933" rtl="0" eaLnBrk="1" fontAlgn="base" hangingPunct="1">
                  <a:spcBef>
                    <a:spcPts val="1200"/>
                  </a:spcBef>
                  <a:spcAft>
                    <a:spcPct val="0"/>
                  </a:spcAft>
                  <a:buSzPct val="110000"/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2pPr>
                <a:lvl3pPr marL="457200" indent="-228600" algn="l" defTabSz="456933" rtl="0" eaLnBrk="1" fontAlgn="base" hangingPunct="1">
                  <a:spcBef>
                    <a:spcPts val="6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3pPr>
                <a:lvl4pPr marL="73152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SzPct val="75000"/>
                  <a:buFont typeface="Courier New"/>
                  <a:buChar char="o"/>
                  <a:defRPr sz="1600" kern="1200" baseline="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4pPr>
                <a:lvl5pPr marL="100584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5pPr>
                <a:lvl6pPr marL="2513130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064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996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3927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600" dirty="0">
                    <a:solidFill>
                      <a:srgbClr val="413C38"/>
                    </a:solidFill>
                    <a:latin typeface="Arial"/>
                    <a:cs typeface="Arial"/>
                  </a:rPr>
                  <a:t>Environment for both interactive data analysis and batch data analysis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600" dirty="0">
                    <a:solidFill>
                      <a:srgbClr val="413C38"/>
                    </a:solidFill>
                    <a:latin typeface="Arial"/>
                    <a:cs typeface="Arial"/>
                  </a:rPr>
                  <a:t>Reproducible notebooks</a:t>
                </a:r>
                <a:endParaRPr lang="en-US" sz="1600" dirty="0">
                  <a:solidFill>
                    <a:srgbClr val="413C38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E2C8167-CA63-CD43-B787-F6B381A1D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313517" y="1558500"/>
                <a:ext cx="2584028" cy="158011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8A79304-7933-134B-AB45-309481938AFF}"/>
                </a:ext>
              </a:extLst>
            </p:cNvPr>
            <p:cNvGrpSpPr/>
            <p:nvPr/>
          </p:nvGrpSpPr>
          <p:grpSpPr>
            <a:xfrm>
              <a:off x="6602446" y="1090703"/>
              <a:ext cx="2093167" cy="635088"/>
              <a:chOff x="5897520" y="1383815"/>
              <a:chExt cx="1665547" cy="635088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F9494AD-BB1A-9D4A-9D93-7976D123F592}"/>
                  </a:ext>
                </a:extLst>
              </p:cNvPr>
              <p:cNvSpPr/>
              <p:nvPr/>
            </p:nvSpPr>
            <p:spPr>
              <a:xfrm>
                <a:off x="5897520" y="1383815"/>
                <a:ext cx="1665547" cy="63508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458788">
                  <a:spcBef>
                    <a:spcPts val="600"/>
                  </a:spcBef>
                </a:pP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Working Environment</a:t>
                </a:r>
              </a:p>
            </p:txBody>
          </p:sp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A2AE1D1C-03DE-EA47-A2F0-542CE170F1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77339" y="1498573"/>
                <a:ext cx="353448" cy="43984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3429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Status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FFEC9DC-965C-3B44-AB29-A2FCEDB9AA12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9" name="SmartArt Placeholder 8">
            <a:extLst>
              <a:ext uri="{FF2B5EF4-FFF2-40B4-BE49-F238E27FC236}">
                <a16:creationId xmlns:a16="http://schemas.microsoft.com/office/drawing/2014/main" id="{96A45899-9F41-D34B-AA77-315F490B07A7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1" name="SmartArt Placeholder 10">
            <a:extLst>
              <a:ext uri="{FF2B5EF4-FFF2-40B4-BE49-F238E27FC236}">
                <a16:creationId xmlns:a16="http://schemas.microsoft.com/office/drawing/2014/main" id="{80B01D37-989C-164B-9744-662AD7383421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>
            <a:extLst>
              <a:ext uri="{FF2B5EF4-FFF2-40B4-BE49-F238E27FC236}">
                <a16:creationId xmlns:a16="http://schemas.microsoft.com/office/drawing/2014/main" id="{7ADCB6C6-1D32-AB45-89DF-9C2A37E618B1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037F56-F695-334D-842E-20D5CFCE56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C7E25BC-72D9-3B46-B51A-3EA258CE1835}"/>
              </a:ext>
            </a:extLst>
          </p:cNvPr>
          <p:cNvGrpSpPr/>
          <p:nvPr/>
        </p:nvGrpSpPr>
        <p:grpSpPr>
          <a:xfrm>
            <a:off x="210763" y="1100594"/>
            <a:ext cx="2720228" cy="423584"/>
            <a:chOff x="2258529" y="1102842"/>
            <a:chExt cx="2720228" cy="423584"/>
          </a:xfrm>
        </p:grpSpPr>
        <p:sp>
          <p:nvSpPr>
            <p:cNvPr id="65" name="TextBox 11">
              <a:extLst>
                <a:ext uri="{FF2B5EF4-FFF2-40B4-BE49-F238E27FC236}">
                  <a16:creationId xmlns:a16="http://schemas.microsoft.com/office/drawing/2014/main" id="{5CECBD12-7EF1-B940-A20E-5D26DD67E3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3700" y="1207181"/>
              <a:ext cx="231505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https://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vatlab.github.io</a:t>
              </a:r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SoS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  <p:pic>
          <p:nvPicPr>
            <p:cNvPr id="66" name="Picture 12">
              <a:extLst>
                <a:ext uri="{FF2B5EF4-FFF2-40B4-BE49-F238E27FC236}">
                  <a16:creationId xmlns:a16="http://schemas.microsoft.com/office/drawing/2014/main" id="{D3607C2B-D8CD-6A4F-A81E-097BF0472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529" y="1102842"/>
              <a:ext cx="423584" cy="423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3147F51-D702-4749-9ECC-F87DC4CE98C8}"/>
              </a:ext>
            </a:extLst>
          </p:cNvPr>
          <p:cNvGrpSpPr/>
          <p:nvPr/>
        </p:nvGrpSpPr>
        <p:grpSpPr>
          <a:xfrm>
            <a:off x="3505949" y="1078442"/>
            <a:ext cx="2671552" cy="534188"/>
            <a:chOff x="5666833" y="1025659"/>
            <a:chExt cx="2671552" cy="534188"/>
          </a:xfrm>
        </p:grpSpPr>
        <p:pic>
          <p:nvPicPr>
            <p:cNvPr id="71" name="Picture 17">
              <a:extLst>
                <a:ext uri="{FF2B5EF4-FFF2-40B4-BE49-F238E27FC236}">
                  <a16:creationId xmlns:a16="http://schemas.microsoft.com/office/drawing/2014/main" id="{A9627DCD-7FF0-F34A-A33A-E8EE5C058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6833" y="1025659"/>
              <a:ext cx="564162" cy="534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" name="TextBox 170">
              <a:extLst>
                <a:ext uri="{FF2B5EF4-FFF2-40B4-BE49-F238E27FC236}">
                  <a16:creationId xmlns:a16="http://schemas.microsoft.com/office/drawing/2014/main" id="{5F9BF6AE-A6E4-0B4C-A6A7-738980AEB6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4086" y="1149737"/>
              <a:ext cx="212429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https://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github.com</a:t>
              </a:r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vatlab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D460871-B98B-F54E-B037-72C9CEB87D87}"/>
              </a:ext>
            </a:extLst>
          </p:cNvPr>
          <p:cNvGrpSpPr/>
          <p:nvPr/>
        </p:nvGrpSpPr>
        <p:grpSpPr>
          <a:xfrm>
            <a:off x="283138" y="4634625"/>
            <a:ext cx="8171551" cy="359881"/>
            <a:chOff x="283138" y="4634625"/>
            <a:chExt cx="8171551" cy="359881"/>
          </a:xfrm>
        </p:grpSpPr>
        <p:sp>
          <p:nvSpPr>
            <p:cNvPr id="67" name="Rectangle 13">
              <a:extLst>
                <a:ext uri="{FF2B5EF4-FFF2-40B4-BE49-F238E27FC236}">
                  <a16:creationId xmlns:a16="http://schemas.microsoft.com/office/drawing/2014/main" id="{07E2237D-71A6-8D40-B4DA-ABAAE664E6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1235" y="4643404"/>
              <a:ext cx="231345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https://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vatlab.github.io</a:t>
              </a:r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/blog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  <p:pic>
          <p:nvPicPr>
            <p:cNvPr id="68" name="Picture 14">
              <a:extLst>
                <a:ext uri="{FF2B5EF4-FFF2-40B4-BE49-F238E27FC236}">
                  <a16:creationId xmlns:a16="http://schemas.microsoft.com/office/drawing/2014/main" id="{C8745EB6-E1D9-0048-BBD3-6E25F94C1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9068" y="4642063"/>
              <a:ext cx="353518" cy="35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6196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" name="Picture 16">
              <a:extLst>
                <a:ext uri="{FF2B5EF4-FFF2-40B4-BE49-F238E27FC236}">
                  <a16:creationId xmlns:a16="http://schemas.microsoft.com/office/drawing/2014/main" id="{B515CA49-B545-874F-99D1-77316F390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138" y="4662632"/>
              <a:ext cx="275866" cy="2758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50195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" name="Rectangle 168">
              <a:extLst>
                <a:ext uri="{FF2B5EF4-FFF2-40B4-BE49-F238E27FC236}">
                  <a16:creationId xmlns:a16="http://schemas.microsoft.com/office/drawing/2014/main" id="{BB4C7A94-33EA-EA4F-86E0-05855D54C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934" y="4634625"/>
              <a:ext cx="216597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bpeng@mdanderson.org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  <p:pic>
          <p:nvPicPr>
            <p:cNvPr id="73" name="Picture 18">
              <a:extLst>
                <a:ext uri="{FF2B5EF4-FFF2-40B4-BE49-F238E27FC236}">
                  <a16:creationId xmlns:a16="http://schemas.microsoft.com/office/drawing/2014/main" id="{AEFB397E-FB3A-C34A-AC37-F2CC6D82B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1858" y="4644223"/>
              <a:ext cx="326186" cy="326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54117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TextBox 172">
              <a:extLst>
                <a:ext uri="{FF2B5EF4-FFF2-40B4-BE49-F238E27FC236}">
                  <a16:creationId xmlns:a16="http://schemas.microsoft.com/office/drawing/2014/main" id="{4CF7908C-ACCA-E34E-ACBB-5660590575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5309" y="4653427"/>
              <a:ext cx="13805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ScriptOfScripts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807BFB2-82BF-3640-8501-D6352A41938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1669" y="1166894"/>
            <a:ext cx="357284" cy="35728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E818172-C601-D44F-BCC3-78636D1AD821}"/>
              </a:ext>
            </a:extLst>
          </p:cNvPr>
          <p:cNvGrpSpPr/>
          <p:nvPr/>
        </p:nvGrpSpPr>
        <p:grpSpPr>
          <a:xfrm>
            <a:off x="210763" y="2508561"/>
            <a:ext cx="8505807" cy="2016936"/>
            <a:chOff x="210763" y="3062769"/>
            <a:chExt cx="8505807" cy="2016936"/>
          </a:xfrm>
        </p:grpSpPr>
        <p:sp>
          <p:nvSpPr>
            <p:cNvPr id="39" name="Rectangle 143">
              <a:extLst>
                <a:ext uri="{FF2B5EF4-FFF2-40B4-BE49-F238E27FC236}">
                  <a16:creationId xmlns:a16="http://schemas.microsoft.com/office/drawing/2014/main" id="{4C9BBC4C-8522-3C48-954F-A9AA0C309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460" y="3836411"/>
              <a:ext cx="1095375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Browser: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C26352B-F9A3-2944-A624-7091E2691390}"/>
                </a:ext>
              </a:extLst>
            </p:cNvPr>
            <p:cNvGrpSpPr/>
            <p:nvPr/>
          </p:nvGrpSpPr>
          <p:grpSpPr>
            <a:xfrm>
              <a:off x="1648342" y="3062769"/>
              <a:ext cx="5433174" cy="391836"/>
              <a:chOff x="1646720" y="1749485"/>
              <a:chExt cx="5433174" cy="391836"/>
            </a:xfrm>
          </p:grpSpPr>
          <p:pic>
            <p:nvPicPr>
              <p:cNvPr id="37" name="Picture 15">
                <a:extLst>
                  <a:ext uri="{FF2B5EF4-FFF2-40B4-BE49-F238E27FC236}">
                    <a16:creationId xmlns:a16="http://schemas.microsoft.com/office/drawing/2014/main" id="{04EB65E5-9F3A-C64E-B2F3-1A77C997EB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0753" y="1758282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" name="Picture 14">
                <a:extLst>
                  <a:ext uri="{FF2B5EF4-FFF2-40B4-BE49-F238E27FC236}">
                    <a16:creationId xmlns:a16="http://schemas.microsoft.com/office/drawing/2014/main" id="{A58F548C-147D-404F-B784-3257730F92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46720" y="1758282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" name="Picture 16">
                <a:extLst>
                  <a:ext uri="{FF2B5EF4-FFF2-40B4-BE49-F238E27FC236}">
                    <a16:creationId xmlns:a16="http://schemas.microsoft.com/office/drawing/2014/main" id="{A88EDC17-8E19-8746-AFC2-3FB9A9BF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0163" y="1758282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" name="Picture 17">
                <a:extLst>
                  <a:ext uri="{FF2B5EF4-FFF2-40B4-BE49-F238E27FC236}">
                    <a16:creationId xmlns:a16="http://schemas.microsoft.com/office/drawing/2014/main" id="{88881E00-C034-C942-9E70-3384D15E6A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4671" y="1775561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" name="Picture 18">
                <a:extLst>
                  <a:ext uri="{FF2B5EF4-FFF2-40B4-BE49-F238E27FC236}">
                    <a16:creationId xmlns:a16="http://schemas.microsoft.com/office/drawing/2014/main" id="{5148BE87-3E52-674C-9850-DD89238B50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77521" y="1762369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" name="Picture 19">
                <a:extLst>
                  <a:ext uri="{FF2B5EF4-FFF2-40B4-BE49-F238E27FC236}">
                    <a16:creationId xmlns:a16="http://schemas.microsoft.com/office/drawing/2014/main" id="{655D5E76-4C38-3947-88E0-89123EECFC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0828" y="1765370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" name="Picture 20">
                <a:extLst>
                  <a:ext uri="{FF2B5EF4-FFF2-40B4-BE49-F238E27FC236}">
                    <a16:creationId xmlns:a16="http://schemas.microsoft.com/office/drawing/2014/main" id="{FEDEAD9C-E39B-CE44-A4F4-4D7BEA3227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5760" y="1753164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8" name="Picture 21">
                <a:extLst>
                  <a:ext uri="{FF2B5EF4-FFF2-40B4-BE49-F238E27FC236}">
                    <a16:creationId xmlns:a16="http://schemas.microsoft.com/office/drawing/2014/main" id="{891C597F-2AAC-2D42-8302-D737EC9FF9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10268" y="1762369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9" name="Picture 22">
                <a:extLst>
                  <a:ext uri="{FF2B5EF4-FFF2-40B4-BE49-F238E27FC236}">
                    <a16:creationId xmlns:a16="http://schemas.microsoft.com/office/drawing/2014/main" id="{49B1E78F-9436-4841-A18A-709BF8B3F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30922" y="1749485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" name="Picture 23">
                <a:extLst>
                  <a:ext uri="{FF2B5EF4-FFF2-40B4-BE49-F238E27FC236}">
                    <a16:creationId xmlns:a16="http://schemas.microsoft.com/office/drawing/2014/main" id="{E499B5BD-6DF9-6C47-8003-CB81713098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2528" y="1765370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" name="Picture 24">
                <a:extLst>
                  <a:ext uri="{FF2B5EF4-FFF2-40B4-BE49-F238E27FC236}">
                    <a16:creationId xmlns:a16="http://schemas.microsoft.com/office/drawing/2014/main" id="{CB675297-FE84-A04A-B55B-6D740DAFDE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14134" y="1771991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2" name="Rectangle 143">
              <a:extLst>
                <a:ext uri="{FF2B5EF4-FFF2-40B4-BE49-F238E27FC236}">
                  <a16:creationId xmlns:a16="http://schemas.microsoft.com/office/drawing/2014/main" id="{5CF24811-0CF3-DC4A-913C-C30E27455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763" y="3088845"/>
              <a:ext cx="1334339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Languages: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1B55326-F543-F842-B107-3DD1EEF09885}"/>
                </a:ext>
              </a:extLst>
            </p:cNvPr>
            <p:cNvGrpSpPr/>
            <p:nvPr/>
          </p:nvGrpSpPr>
          <p:grpSpPr>
            <a:xfrm>
              <a:off x="6661802" y="3725848"/>
              <a:ext cx="2054768" cy="524987"/>
              <a:chOff x="6253271" y="2506482"/>
              <a:chExt cx="2054768" cy="524987"/>
            </a:xfrm>
          </p:grpSpPr>
          <p:pic>
            <p:nvPicPr>
              <p:cNvPr id="77" name="Picture 7">
                <a:extLst>
                  <a:ext uri="{FF2B5EF4-FFF2-40B4-BE49-F238E27FC236}">
                    <a16:creationId xmlns:a16="http://schemas.microsoft.com/office/drawing/2014/main" id="{E05FA65F-8A96-6E46-90A9-34E9A549E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48211" y="2585559"/>
                <a:ext cx="394922" cy="3949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8" name="Picture 12">
                <a:extLst>
                  <a:ext uri="{FF2B5EF4-FFF2-40B4-BE49-F238E27FC236}">
                    <a16:creationId xmlns:a16="http://schemas.microsoft.com/office/drawing/2014/main" id="{AB8F9915-3EFE-C348-8AA9-0DCB8EFF9E13}"/>
                  </a:ext>
                </a:extLst>
              </p:cNvPr>
              <p:cNvPicPr>
                <a:picLocks/>
              </p:cNvPicPr>
              <p:nvPr/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68152" y="2506482"/>
                <a:ext cx="939887" cy="5249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9" name="Picture 6">
                <a:extLst>
                  <a:ext uri="{FF2B5EF4-FFF2-40B4-BE49-F238E27FC236}">
                    <a16:creationId xmlns:a16="http://schemas.microsoft.com/office/drawing/2014/main" id="{75DA7ADD-785E-A84B-AE50-94F869861E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53271" y="2591411"/>
                <a:ext cx="389070" cy="4400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80" name="Picture 8">
              <a:extLst>
                <a:ext uri="{FF2B5EF4-FFF2-40B4-BE49-F238E27FC236}">
                  <a16:creationId xmlns:a16="http://schemas.microsoft.com/office/drawing/2014/main" id="{CAB09426-CE35-C140-8D5A-2612F4C973EE}"/>
                </a:ext>
              </a:extLst>
            </p:cNvPr>
            <p:cNvPicPr>
              <a:picLocks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285" y="3810777"/>
              <a:ext cx="1131587" cy="3800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" name="Picture 10">
              <a:extLst>
                <a:ext uri="{FF2B5EF4-FFF2-40B4-BE49-F238E27FC236}">
                  <a16:creationId xmlns:a16="http://schemas.microsoft.com/office/drawing/2014/main" id="{F62D4DBF-4156-474D-961B-7B7963D81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2729" y="4492995"/>
              <a:ext cx="586709" cy="586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" name="Rectangle 143">
              <a:extLst>
                <a:ext uri="{FF2B5EF4-FFF2-40B4-BE49-F238E27FC236}">
                  <a16:creationId xmlns:a16="http://schemas.microsoft.com/office/drawing/2014/main" id="{AD84D7AC-5CBC-8D4C-8D01-80858707A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2560" y="3836412"/>
              <a:ext cx="682625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OS: </a:t>
              </a:r>
            </a:p>
          </p:txBody>
        </p:sp>
        <p:sp>
          <p:nvSpPr>
            <p:cNvPr id="83" name="Rectangle 143">
              <a:extLst>
                <a:ext uri="{FF2B5EF4-FFF2-40B4-BE49-F238E27FC236}">
                  <a16:creationId xmlns:a16="http://schemas.microsoft.com/office/drawing/2014/main" id="{9D1881A8-4345-504D-A4D6-0C4F7E58A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2544" y="3864726"/>
              <a:ext cx="1093788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 err="1">
                  <a:latin typeface="+mj-lt"/>
                  <a:ea typeface="ＭＳ Ｐゴシック" charset="0"/>
                  <a:cs typeface="ＭＳ Ｐゴシック" charset="0"/>
                </a:rPr>
                <a:t>Jupyter</a:t>
              </a: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:</a:t>
              </a:r>
            </a:p>
          </p:txBody>
        </p:sp>
        <p:sp>
          <p:nvSpPr>
            <p:cNvPr id="84" name="Rectangle 143">
              <a:extLst>
                <a:ext uri="{FF2B5EF4-FFF2-40B4-BE49-F238E27FC236}">
                  <a16:creationId xmlns:a16="http://schemas.microsoft.com/office/drawing/2014/main" id="{7B8C7E54-B02B-9D47-AD1C-A33F16B16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793" y="4632462"/>
              <a:ext cx="1225550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Container:</a:t>
              </a:r>
            </a:p>
          </p:txBody>
        </p:sp>
        <p:sp>
          <p:nvSpPr>
            <p:cNvPr id="88" name="Rectangle 143">
              <a:extLst>
                <a:ext uri="{FF2B5EF4-FFF2-40B4-BE49-F238E27FC236}">
                  <a16:creationId xmlns:a16="http://schemas.microsoft.com/office/drawing/2014/main" id="{4AC7C1F7-3335-7C4C-8A3A-05A0F6E01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646" y="4583098"/>
              <a:ext cx="1431925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Task queue: 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33B5858-14C6-E945-8ED7-D9F0B991CF09}"/>
                </a:ext>
              </a:extLst>
            </p:cNvPr>
            <p:cNvGrpSpPr/>
            <p:nvPr/>
          </p:nvGrpSpPr>
          <p:grpSpPr>
            <a:xfrm>
              <a:off x="1625854" y="3816457"/>
              <a:ext cx="1020868" cy="365760"/>
              <a:chOff x="1603712" y="2608589"/>
              <a:chExt cx="1020868" cy="365760"/>
            </a:xfrm>
          </p:grpSpPr>
          <p:pic>
            <p:nvPicPr>
              <p:cNvPr id="38" name="Picture 9">
                <a:extLst>
                  <a:ext uri="{FF2B5EF4-FFF2-40B4-BE49-F238E27FC236}">
                    <a16:creationId xmlns:a16="http://schemas.microsoft.com/office/drawing/2014/main" id="{1243BC69-320E-4A48-9FE4-E5B1476E5800}"/>
                  </a:ext>
                </a:extLst>
              </p:cNvPr>
              <p:cNvPicPr>
                <a:picLocks/>
              </p:cNvPicPr>
              <p:nvPr/>
            </p:nvPicPr>
            <p:blipFill>
              <a:blip r:embed="rId2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3712" y="2611426"/>
                <a:ext cx="703055" cy="3457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82B5245-001B-9B49-8DA1-A5580CD15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58820" y="2608589"/>
                <a:ext cx="365760" cy="365760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F132ADE-4300-8F46-9220-D6344EECF16E}"/>
                </a:ext>
              </a:extLst>
            </p:cNvPr>
            <p:cNvGrpSpPr/>
            <p:nvPr/>
          </p:nvGrpSpPr>
          <p:grpSpPr>
            <a:xfrm>
              <a:off x="1524563" y="4546743"/>
              <a:ext cx="1834610" cy="393496"/>
              <a:chOff x="3507618" y="3256267"/>
              <a:chExt cx="1834610" cy="393496"/>
            </a:xfrm>
          </p:grpSpPr>
          <p:pic>
            <p:nvPicPr>
              <p:cNvPr id="85" name="Picture 15">
                <a:extLst>
                  <a:ext uri="{FF2B5EF4-FFF2-40B4-BE49-F238E27FC236}">
                    <a16:creationId xmlns:a16="http://schemas.microsoft.com/office/drawing/2014/main" id="{D517C34E-50F3-894A-A47F-1F69DD6012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82682" y="3284003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6" name="Picture 14">
                <a:extLst>
                  <a:ext uri="{FF2B5EF4-FFF2-40B4-BE49-F238E27FC236}">
                    <a16:creationId xmlns:a16="http://schemas.microsoft.com/office/drawing/2014/main" id="{CA1A9375-3119-DB43-8C16-021B7F6265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07618" y="3276035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7" name="Picture 16">
                <a:extLst>
                  <a:ext uri="{FF2B5EF4-FFF2-40B4-BE49-F238E27FC236}">
                    <a16:creationId xmlns:a16="http://schemas.microsoft.com/office/drawing/2014/main" id="{1F2BA5EA-118F-4344-A512-BE52B756E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39693" y="3256267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6EA9E9E-1680-BC4B-97E4-879D83B5A8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976468" y="3284003"/>
                <a:ext cx="365760" cy="365760"/>
              </a:xfrm>
              <a:prstGeom prst="rect">
                <a:avLst/>
              </a:prstGeom>
            </p:spPr>
          </p:pic>
        </p:grpSp>
      </p:grpSp>
      <p:sp>
        <p:nvSpPr>
          <p:cNvPr id="89" name="Rectangle 143">
            <a:extLst>
              <a:ext uri="{FF2B5EF4-FFF2-40B4-BE49-F238E27FC236}">
                <a16:creationId xmlns:a16="http://schemas.microsoft.com/office/drawing/2014/main" id="{DD9B9F13-A1CB-B043-8D4F-710DD3BF4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106" y="1172914"/>
            <a:ext cx="1035621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>
                <a:latin typeface="+mj-lt"/>
                <a:ea typeface="ＭＳ Ｐゴシック" charset="0"/>
                <a:cs typeface="ＭＳ Ｐゴシック" charset="0"/>
              </a:rPr>
              <a:t>License: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64104765-D81B-2945-88B1-EB4FB4960AB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579597" y="1794367"/>
            <a:ext cx="1763136" cy="284888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D3930F9E-81F7-4249-9224-E9CB6793797C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845" y="1781016"/>
            <a:ext cx="1002783" cy="451862"/>
          </a:xfrm>
          <a:prstGeom prst="rect">
            <a:avLst/>
          </a:prstGeom>
        </p:spPr>
      </p:pic>
      <p:sp>
        <p:nvSpPr>
          <p:cNvPr id="94" name="Rectangle 13">
            <a:extLst>
              <a:ext uri="{FF2B5EF4-FFF2-40B4-BE49-F238E27FC236}">
                <a16:creationId xmlns:a16="http://schemas.microsoft.com/office/drawing/2014/main" id="{EDA1B4D9-68B8-DB4E-974C-AED0D98F5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2331" y="1718469"/>
            <a:ext cx="19114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 sz="1400" dirty="0" err="1">
                <a:solidFill>
                  <a:srgbClr val="404040"/>
                </a:solidFill>
                <a:latin typeface="Arial" panose="020B0604020202020204" pitchFamily="34" charset="0"/>
              </a:rPr>
              <a:t>sos</a:t>
            </a:r>
            <a:r>
              <a:rPr lang="en-US" altLang="zh-CN" sz="1400" dirty="0">
                <a:solidFill>
                  <a:srgbClr val="404040"/>
                </a:solidFill>
                <a:latin typeface="Arial" panose="020B0604020202020204" pitchFamily="34" charset="0"/>
              </a:rPr>
              <a:t> 0.16.9</a:t>
            </a:r>
          </a:p>
          <a:p>
            <a:r>
              <a:rPr lang="en-US" altLang="zh-CN" sz="1400" dirty="0" err="1">
                <a:solidFill>
                  <a:srgbClr val="404040"/>
                </a:solidFill>
                <a:latin typeface="Arial" panose="020B0604020202020204" pitchFamily="34" charset="0"/>
              </a:rPr>
              <a:t>sos</a:t>
            </a:r>
            <a:r>
              <a:rPr lang="en-US" altLang="zh-CN" sz="1400" dirty="0">
                <a:solidFill>
                  <a:srgbClr val="404040"/>
                </a:solidFill>
                <a:latin typeface="Arial" panose="020B0604020202020204" pitchFamily="34" charset="0"/>
              </a:rPr>
              <a:t>-</a:t>
            </a:r>
            <a:r>
              <a:rPr lang="en-US" altLang="zh-CN" sz="1400">
                <a:solidFill>
                  <a:srgbClr val="404040"/>
                </a:solidFill>
                <a:latin typeface="Arial" panose="020B0604020202020204" pitchFamily="34" charset="0"/>
              </a:rPr>
              <a:t>notebook 0.16.10</a:t>
            </a:r>
            <a:endParaRPr lang="en-US" altLang="en-US" sz="1400" dirty="0">
              <a:solidFill>
                <a:srgbClr val="40404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7193C5-9FE3-6F48-AFC6-1B88003E5855}"/>
              </a:ext>
            </a:extLst>
          </p:cNvPr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2359" y="1806034"/>
            <a:ext cx="806450" cy="313619"/>
          </a:xfrm>
          <a:prstGeom prst="rect">
            <a:avLst/>
          </a:prstGeom>
        </p:spPr>
      </p:pic>
      <p:sp>
        <p:nvSpPr>
          <p:cNvPr id="58" name="Rectangle 13">
            <a:extLst>
              <a:ext uri="{FF2B5EF4-FFF2-40B4-BE49-F238E27FC236}">
                <a16:creationId xmlns:a16="http://schemas.microsoft.com/office/drawing/2014/main" id="{3533B10A-EC72-CE48-8AB8-14BC40300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8809" y="1777169"/>
            <a:ext cx="17956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 sz="1400" dirty="0" err="1">
                <a:solidFill>
                  <a:srgbClr val="404040"/>
                </a:solidFill>
                <a:latin typeface="Arial" panose="020B0604020202020204" pitchFamily="34" charset="0"/>
              </a:rPr>
              <a:t>jupyterlab-sos</a:t>
            </a:r>
            <a:r>
              <a:rPr lang="en-US" altLang="zh-CN" sz="1400" dirty="0">
                <a:solidFill>
                  <a:srgbClr val="404040"/>
                </a:solidFill>
                <a:latin typeface="Arial" panose="020B0604020202020204" pitchFamily="34" charset="0"/>
              </a:rPr>
              <a:t> 0.2.4</a:t>
            </a:r>
            <a:endParaRPr lang="en-US" altLang="en-US" sz="14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47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FFEC9DC-965C-3B44-AB29-A2FCEDB9AA12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9" name="SmartArt Placeholder 8">
            <a:extLst>
              <a:ext uri="{FF2B5EF4-FFF2-40B4-BE49-F238E27FC236}">
                <a16:creationId xmlns:a16="http://schemas.microsoft.com/office/drawing/2014/main" id="{96A45899-9F41-D34B-AA77-315F490B07A7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1" name="SmartArt Placeholder 10">
            <a:extLst>
              <a:ext uri="{FF2B5EF4-FFF2-40B4-BE49-F238E27FC236}">
                <a16:creationId xmlns:a16="http://schemas.microsoft.com/office/drawing/2014/main" id="{80B01D37-989C-164B-9744-662AD7383421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>
            <a:extLst>
              <a:ext uri="{FF2B5EF4-FFF2-40B4-BE49-F238E27FC236}">
                <a16:creationId xmlns:a16="http://schemas.microsoft.com/office/drawing/2014/main" id="{7ADCB6C6-1D32-AB45-89DF-9C2A37E618B1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037F56-F695-334D-842E-20D5CFCE56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75A1B7D-F62C-434E-B277-485E30EBD79C}"/>
              </a:ext>
            </a:extLst>
          </p:cNvPr>
          <p:cNvSpPr txBox="1"/>
          <p:nvPr/>
        </p:nvSpPr>
        <p:spPr>
          <a:xfrm>
            <a:off x="315934" y="1199059"/>
            <a:ext cx="30578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800" dirty="0"/>
              <a:t>Gao Wang (U Chicago)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Jun Ma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Man Chong Leong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Chris Wakefield</a:t>
            </a:r>
          </a:p>
          <a:p>
            <a:pPr marL="214313" indent="-214313">
              <a:buFont typeface="Arial"/>
              <a:buChar char="•"/>
            </a:pPr>
            <a:endParaRPr lang="en-US" sz="18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00088D8-CF90-084E-9270-74B22EBD1020}"/>
              </a:ext>
            </a:extLst>
          </p:cNvPr>
          <p:cNvSpPr txBox="1"/>
          <p:nvPr/>
        </p:nvSpPr>
        <p:spPr>
          <a:xfrm>
            <a:off x="332617" y="2827218"/>
            <a:ext cx="31638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800" dirty="0"/>
              <a:t>James </a:t>
            </a:r>
            <a:r>
              <a:rPr lang="en-US" sz="1800" dirty="0" err="1"/>
              <a:t>Melott</a:t>
            </a:r>
            <a:endParaRPr lang="en-US" sz="1800" dirty="0"/>
          </a:p>
          <a:p>
            <a:pPr marL="214313" indent="-214313">
              <a:buFont typeface="Arial"/>
              <a:buChar char="•"/>
            </a:pPr>
            <a:r>
              <a:rPr lang="en-US" sz="1800" dirty="0" err="1"/>
              <a:t>Yulun</a:t>
            </a:r>
            <a:r>
              <a:rPr lang="en-US" sz="1800" dirty="0"/>
              <a:t> Chiu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Di Du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Dr. John Weinstein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Dr. Christopher Amos (BCM)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Dr. Paul </a:t>
            </a:r>
            <a:r>
              <a:rPr lang="en-US" sz="1800" dirty="0" err="1"/>
              <a:t>Scheet</a:t>
            </a:r>
            <a:endParaRPr lang="en-US" sz="1800" dirty="0"/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Dr. Suzanne Leal (BCM)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C045234-5FFC-E44F-898B-4FD7A36D18A0}"/>
              </a:ext>
            </a:extLst>
          </p:cNvPr>
          <p:cNvSpPr/>
          <p:nvPr/>
        </p:nvSpPr>
        <p:spPr>
          <a:xfrm>
            <a:off x="3855675" y="3104217"/>
            <a:ext cx="472994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Grant R01HG008972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Grant </a:t>
            </a:r>
            <a:r>
              <a:rPr lang="en-US" sz="1800" dirty="0">
                <a:ea typeface="ＭＳ 明朝"/>
              </a:rPr>
              <a:t>1R01HG005859 (Dr. Paul </a:t>
            </a:r>
            <a:r>
              <a:rPr lang="en-US" sz="1800" dirty="0" err="1">
                <a:ea typeface="ＭＳ 明朝"/>
              </a:rPr>
              <a:t>Scheet</a:t>
            </a:r>
            <a:r>
              <a:rPr lang="en-US" sz="1800" dirty="0"/>
              <a:t>)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CPRIT RP130397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Gordon and Berry Moore Foundation (#4559)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The Michael and Susan Dell Foundation 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The Chapman Foundation</a:t>
            </a:r>
          </a:p>
        </p:txBody>
      </p:sp>
      <p:pic>
        <p:nvPicPr>
          <p:cNvPr id="60" name="Picture 59" descr="imgres.jpg">
            <a:extLst>
              <a:ext uri="{FF2B5EF4-FFF2-40B4-BE49-F238E27FC236}">
                <a16:creationId xmlns:a16="http://schemas.microsoft.com/office/drawing/2014/main" id="{FC126147-8A71-4941-BBD9-74D085AFD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1908" y="1162820"/>
            <a:ext cx="1137104" cy="1137104"/>
          </a:xfrm>
          <a:prstGeom prst="rect">
            <a:avLst/>
          </a:prstGeom>
        </p:spPr>
      </p:pic>
      <p:pic>
        <p:nvPicPr>
          <p:cNvPr id="61" name="Picture 60" descr="Jun_Ma.png">
            <a:extLst>
              <a:ext uri="{FF2B5EF4-FFF2-40B4-BE49-F238E27FC236}">
                <a16:creationId xmlns:a16="http://schemas.microsoft.com/office/drawing/2014/main" id="{4D32E2FA-E97C-2246-902D-63C05DBC5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6839" y="1162820"/>
            <a:ext cx="878973" cy="113010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EFC6426-A125-1447-9793-FAC7641DC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772" y="1184505"/>
            <a:ext cx="871056" cy="111993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76F6657F-4B65-FD41-8A69-2A1D1A8D340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1258" y="1158856"/>
            <a:ext cx="1141068" cy="114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466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martArt Placeholder 16">
            <a:extLst>
              <a:ext uri="{FF2B5EF4-FFF2-40B4-BE49-F238E27FC236}">
                <a16:creationId xmlns:a16="http://schemas.microsoft.com/office/drawing/2014/main" id="{B4797ABD-F57B-824B-8C7C-EC13C5B9816C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8" name="SmartArt Placeholder 17">
            <a:extLst>
              <a:ext uri="{FF2B5EF4-FFF2-40B4-BE49-F238E27FC236}">
                <a16:creationId xmlns:a16="http://schemas.microsoft.com/office/drawing/2014/main" id="{5DC9AD29-CD44-B541-BB69-6474159F9BB0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9" name="SmartArt Placeholder 18">
            <a:extLst>
              <a:ext uri="{FF2B5EF4-FFF2-40B4-BE49-F238E27FC236}">
                <a16:creationId xmlns:a16="http://schemas.microsoft.com/office/drawing/2014/main" id="{22523F0C-B55B-BA4A-8A2D-771A42E697A5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20" name="SmartArt Placeholder 19">
            <a:extLst>
              <a:ext uri="{FF2B5EF4-FFF2-40B4-BE49-F238E27FC236}">
                <a16:creationId xmlns:a16="http://schemas.microsoft.com/office/drawing/2014/main" id="{CC080946-A5B5-D941-91AE-8B6A07B62E6A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3D8AB22-12B3-524F-A5A0-7596B5B993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9593727-BF79-0D48-A788-1DA065540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13" y="1688176"/>
            <a:ext cx="4139535" cy="22422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1375F5-68E6-6E4A-BD64-588A0C02CC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29469" y="2171831"/>
            <a:ext cx="3662034" cy="17841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6958E1-C8F3-3D45-8CC6-C62450DF8509}"/>
              </a:ext>
            </a:extLst>
          </p:cNvPr>
          <p:cNvSpPr txBox="1"/>
          <p:nvPr/>
        </p:nvSpPr>
        <p:spPr>
          <a:xfrm>
            <a:off x="4739696" y="1829907"/>
            <a:ext cx="4179029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vatlab.github.io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sos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/live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49EE51-52C7-3946-9D1D-219BB58713E7}"/>
              </a:ext>
            </a:extLst>
          </p:cNvPr>
          <p:cNvCxnSpPr>
            <a:cxnSpLocks/>
          </p:cNvCxnSpPr>
          <p:nvPr/>
        </p:nvCxnSpPr>
        <p:spPr bwMode="gray">
          <a:xfrm flipH="1">
            <a:off x="7883710" y="2473842"/>
            <a:ext cx="307793" cy="133198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764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265"/>
            <a:ext cx="9157586" cy="1200554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19101" y="1350041"/>
            <a:ext cx="4006850" cy="1857814"/>
            <a:chOff x="419101" y="1350041"/>
            <a:chExt cx="4006850" cy="185781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0319" y="1593838"/>
              <a:ext cx="386920" cy="364968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25197" y="2031646"/>
              <a:ext cx="364968" cy="364968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55622" y="2034610"/>
              <a:ext cx="367721" cy="367721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46856" y="1954484"/>
              <a:ext cx="367721" cy="367721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42713" y="1525220"/>
              <a:ext cx="364968" cy="364968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54374" y="1426934"/>
              <a:ext cx="364968" cy="364968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2503" y="1773913"/>
              <a:ext cx="364968" cy="36496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8744" y="1390201"/>
              <a:ext cx="328024" cy="32802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58646" y="1505409"/>
              <a:ext cx="353966" cy="33388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7101" y="1828895"/>
              <a:ext cx="337560" cy="30331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422" y="1350041"/>
              <a:ext cx="286434" cy="25150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27937" y="1479006"/>
              <a:ext cx="302082" cy="234113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419101" y="2623080"/>
              <a:ext cx="40068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Write and manage scripts written in different languages for different environments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901845" y="1390201"/>
              <a:ext cx="1064491" cy="106449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7937" y="1913431"/>
              <a:ext cx="597520" cy="59752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02636" y="2002617"/>
              <a:ext cx="617316" cy="255292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4830" y="1469754"/>
              <a:ext cx="222928" cy="222928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5350089" y="1228433"/>
            <a:ext cx="3260356" cy="1890085"/>
            <a:chOff x="5897230" y="1201645"/>
            <a:chExt cx="3260356" cy="1890085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88177" y="1965935"/>
              <a:ext cx="416666" cy="435942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80047" y="2122281"/>
              <a:ext cx="367721" cy="367721"/>
            </a:xfrm>
            <a:prstGeom prst="rect">
              <a:avLst/>
            </a:prstGeom>
          </p:spPr>
        </p:pic>
        <p:sp>
          <p:nvSpPr>
            <p:cNvPr id="7" name="Content Placeholder 2"/>
            <p:cNvSpPr txBox="1">
              <a:spLocks/>
            </p:cNvSpPr>
            <p:nvPr/>
          </p:nvSpPr>
          <p:spPr>
            <a:xfrm>
              <a:off x="5897230" y="2594623"/>
              <a:ext cx="3260356" cy="4971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>
                  <a:latin typeface="+mn-lt"/>
                </a:rPr>
                <a:t>Understand and reproduce others’ (and sometimes my own) projects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6436334" y="1201645"/>
              <a:ext cx="2281783" cy="1256222"/>
              <a:chOff x="6754919" y="2642481"/>
              <a:chExt cx="1768300" cy="1080743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1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54919" y="2642481"/>
                <a:ext cx="702442" cy="669470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1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716908" y="2689935"/>
                <a:ext cx="806311" cy="1033289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6652453" y="1436374"/>
              <a:ext cx="9735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rgbClr val="FFFFFF"/>
                  </a:solidFill>
                </a:rPr>
                <a:t>workflow</a:t>
              </a: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2421" y="2036909"/>
              <a:ext cx="328273" cy="364968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23348" y="1868540"/>
              <a:ext cx="351462" cy="367721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DA784-A3D5-664B-9749-C22B3AD8233D}"/>
              </a:ext>
            </a:extLst>
          </p:cNvPr>
          <p:cNvGrpSpPr/>
          <p:nvPr/>
        </p:nvGrpSpPr>
        <p:grpSpPr>
          <a:xfrm>
            <a:off x="2490135" y="3573026"/>
            <a:ext cx="3967567" cy="1557537"/>
            <a:chOff x="2490135" y="3573026"/>
            <a:chExt cx="3967567" cy="1557537"/>
          </a:xfrm>
        </p:grpSpPr>
        <p:grpSp>
          <p:nvGrpSpPr>
            <p:cNvPr id="23" name="Group 22"/>
            <p:cNvGrpSpPr/>
            <p:nvPr/>
          </p:nvGrpSpPr>
          <p:grpSpPr>
            <a:xfrm>
              <a:off x="2490135" y="3573026"/>
              <a:ext cx="3852267" cy="1557537"/>
              <a:chOff x="1762337" y="5109221"/>
              <a:chExt cx="6155778" cy="2247844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62337" y="5618806"/>
                <a:ext cx="916481" cy="908529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099734" y="5540449"/>
                <a:ext cx="930161" cy="922092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029896" y="5109221"/>
                <a:ext cx="1663039" cy="1403894"/>
              </a:xfrm>
              <a:prstGeom prst="rect">
                <a:avLst/>
              </a:prstGeom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1932843" y="6513115"/>
                <a:ext cx="5985272" cy="843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Manage data and workflows on different environments for batch data processing</a:t>
                </a:r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02670" y="5109221"/>
                <a:ext cx="1663039" cy="1403894"/>
              </a:xfrm>
              <a:prstGeom prst="rect">
                <a:avLst/>
              </a:prstGeom>
            </p:spPr>
          </p:pic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DCE5DCF-2B93-604B-9BEB-039226CD5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5535041" y="3733325"/>
              <a:ext cx="922661" cy="8707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158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55" y="1184888"/>
            <a:ext cx="4282489" cy="358071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390" y="2187938"/>
            <a:ext cx="597520" cy="597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promises of </a:t>
            </a:r>
            <a:r>
              <a:rPr lang="en-US" dirty="0" err="1"/>
              <a:t>Jupyter</a:t>
            </a:r>
            <a:r>
              <a:rPr lang="en-US" dirty="0"/>
              <a:t> ecosystem</a:t>
            </a:r>
          </a:p>
        </p:txBody>
      </p:sp>
      <p:sp>
        <p:nvSpPr>
          <p:cNvPr id="52" name="SmartArt Placeholder 5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53" name="SmartArt Placeholder 52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54" name="SmartArt Placeholder 5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55" name="SmartArt Placeholder 5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51" name="Text Placeholder 5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1594" y="2544287"/>
            <a:ext cx="337560" cy="30331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2534" y="1753232"/>
            <a:ext cx="286434" cy="29638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9275" y="1550574"/>
            <a:ext cx="302082" cy="234113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985" y="2847602"/>
            <a:ext cx="617316" cy="25529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2862" y="1621375"/>
            <a:ext cx="222928" cy="222928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4921946" y="1290954"/>
            <a:ext cx="403504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Supports virtually all scripting languages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Unified notebook format and interface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Flexible client/server architecture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 err="1"/>
              <a:t>JupyterHub</a:t>
            </a:r>
            <a:r>
              <a:rPr lang="en-US" sz="1800" dirty="0"/>
              <a:t> for enterprise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 err="1"/>
              <a:t>JupyterLab</a:t>
            </a:r>
            <a:r>
              <a:rPr lang="en-US" sz="1800" dirty="0"/>
              <a:t> was around the corner (now ready for users)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Binder for reproducible data analysis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1760" y="1571611"/>
            <a:ext cx="1368852" cy="42615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7276" y="2237455"/>
            <a:ext cx="1232847" cy="54203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034" y="1667630"/>
            <a:ext cx="695567" cy="6955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8D24E0-0EE4-8048-97AA-18521EC5608D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7646" y="2017496"/>
            <a:ext cx="194114" cy="17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0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missing for our work?</a:t>
            </a:r>
          </a:p>
        </p:txBody>
      </p:sp>
      <p:sp>
        <p:nvSpPr>
          <p:cNvPr id="52" name="SmartArt Placeholder 5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53" name="SmartArt Placeholder 52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54" name="SmartArt Placeholder 5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55" name="SmartArt Placeholder 5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51" name="Text Placeholder 5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FDFD2D8-5CCD-534D-9E9A-9F3F7C62DC39}"/>
              </a:ext>
            </a:extLst>
          </p:cNvPr>
          <p:cNvGrpSpPr/>
          <p:nvPr/>
        </p:nvGrpSpPr>
        <p:grpSpPr>
          <a:xfrm>
            <a:off x="30536" y="901584"/>
            <a:ext cx="2969905" cy="3686204"/>
            <a:chOff x="42014" y="975638"/>
            <a:chExt cx="2969905" cy="368620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014" y="975638"/>
              <a:ext cx="2969905" cy="3298970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422958" y="4200177"/>
              <a:ext cx="21804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More IDE features for interactive data analysis</a:t>
              </a:r>
              <a:endParaRPr lang="en-US" sz="12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DA2D07D-4197-DC4E-A7F7-BE9D4840CA74}"/>
              </a:ext>
            </a:extLst>
          </p:cNvPr>
          <p:cNvGrpSpPr/>
          <p:nvPr/>
        </p:nvGrpSpPr>
        <p:grpSpPr>
          <a:xfrm>
            <a:off x="3054525" y="944967"/>
            <a:ext cx="2711865" cy="3465051"/>
            <a:chOff x="2896777" y="971398"/>
            <a:chExt cx="2711865" cy="346505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684E4B-6929-4B4D-B848-3AB0A24848AE}"/>
                </a:ext>
              </a:extLst>
            </p:cNvPr>
            <p:cNvSpPr txBox="1"/>
            <p:nvPr/>
          </p:nvSpPr>
          <p:spPr>
            <a:xfrm>
              <a:off x="3223637" y="4159450"/>
              <a:ext cx="23041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Multi-language support</a:t>
              </a:r>
              <a:endParaRPr lang="en-US" sz="1200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497D2D-53EF-8946-BD2A-D5A25D62F22C}"/>
                </a:ext>
              </a:extLst>
            </p:cNvPr>
            <p:cNvGrpSpPr/>
            <p:nvPr/>
          </p:nvGrpSpPr>
          <p:grpSpPr>
            <a:xfrm>
              <a:off x="2896777" y="971398"/>
              <a:ext cx="2711865" cy="3075666"/>
              <a:chOff x="361947" y="1087681"/>
              <a:chExt cx="4917267" cy="6071434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5732A6F-A8BE-1C41-B8CE-BDB14732C9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27734" y="1087681"/>
                <a:ext cx="3751480" cy="1969526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5DB89996-8DDF-F140-A80C-863BD6CB7E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3701" y="2192913"/>
                <a:ext cx="3249367" cy="4388854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84055FED-3B2C-474B-9CBC-31F783DA9F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1947" y="4459327"/>
                <a:ext cx="4760573" cy="2699788"/>
              </a:xfrm>
              <a:prstGeom prst="rect">
                <a:avLst/>
              </a:prstGeom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3B2E32E-4063-CB48-9B00-F0A8F44750AF}"/>
              </a:ext>
            </a:extLst>
          </p:cNvPr>
          <p:cNvGrpSpPr/>
          <p:nvPr/>
        </p:nvGrpSpPr>
        <p:grpSpPr>
          <a:xfrm>
            <a:off x="5882305" y="983345"/>
            <a:ext cx="3152774" cy="3971428"/>
            <a:chOff x="5705573" y="981738"/>
            <a:chExt cx="3329507" cy="400870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E044E7-9482-D94D-AD04-DF0EC0E365A0}"/>
                </a:ext>
              </a:extLst>
            </p:cNvPr>
            <p:cNvSpPr txBox="1"/>
            <p:nvPr/>
          </p:nvSpPr>
          <p:spPr>
            <a:xfrm>
              <a:off x="6065990" y="4159450"/>
              <a:ext cx="26637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Integrated workflow system for batch data processing</a:t>
              </a:r>
            </a:p>
            <a:p>
              <a:pPr marL="342900" indent="-342900">
                <a:buFont typeface="Arial" charset="0"/>
                <a:buChar char="•"/>
              </a:pPr>
              <a:endParaRPr lang="en-US" sz="1200" dirty="0"/>
            </a:p>
            <a:p>
              <a:pPr marL="342900" indent="-342900">
                <a:buFont typeface="Arial" charset="0"/>
                <a:buChar char="•"/>
              </a:pPr>
              <a:endParaRPr lang="en-US" sz="12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5F73674-22AC-5443-9D3E-6DAAF0876AD6}"/>
                </a:ext>
              </a:extLst>
            </p:cNvPr>
            <p:cNvGrpSpPr/>
            <p:nvPr/>
          </p:nvGrpSpPr>
          <p:grpSpPr>
            <a:xfrm>
              <a:off x="5705573" y="981738"/>
              <a:ext cx="3329507" cy="2755232"/>
              <a:chOff x="4497843" y="833684"/>
              <a:chExt cx="4741128" cy="4283881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B3285CF-3054-454E-AD5F-CB91AC0AEE46}"/>
                  </a:ext>
                </a:extLst>
              </p:cNvPr>
              <p:cNvGrpSpPr/>
              <p:nvPr/>
            </p:nvGrpSpPr>
            <p:grpSpPr>
              <a:xfrm>
                <a:off x="4497843" y="3958897"/>
                <a:ext cx="2016770" cy="1158668"/>
                <a:chOff x="3330322" y="6311072"/>
                <a:chExt cx="3407870" cy="1797656"/>
              </a:xfrm>
            </p:grpSpPr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DCF2223E-7804-434D-8F2D-5E3F9FB6EC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30322" y="6311072"/>
                  <a:ext cx="3407870" cy="1679937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F11FE519-8F7F-5141-A05D-179DE85129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705040" y="7552617"/>
                  <a:ext cx="1407270" cy="556111"/>
                </a:xfrm>
                <a:prstGeom prst="rect">
                  <a:avLst/>
                </a:prstGeom>
              </p:spPr>
            </p:pic>
          </p:grp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31CF7496-59FC-FA48-BD6C-65336BC8B8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15636" y="2758493"/>
                <a:ext cx="2339115" cy="616967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CFB1951-BA34-EF4D-B4C8-7E8A98673893}"/>
                  </a:ext>
                </a:extLst>
              </p:cNvPr>
              <p:cNvGrpSpPr/>
              <p:nvPr/>
            </p:nvGrpSpPr>
            <p:grpSpPr>
              <a:xfrm>
                <a:off x="6886733" y="1102190"/>
                <a:ext cx="1960727" cy="1204420"/>
                <a:chOff x="6571866" y="3321618"/>
                <a:chExt cx="3157173" cy="1710656"/>
              </a:xfrm>
            </p:grpSpPr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905905C3-3E0F-BD47-9621-1F9F0D324B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22884" y="3896908"/>
                  <a:ext cx="1706155" cy="1135366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C0D957FC-D141-F54B-AA33-D326CFB0D3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71866" y="3321618"/>
                  <a:ext cx="2304097" cy="1230759"/>
                </a:xfrm>
                <a:prstGeom prst="rect">
                  <a:avLst/>
                </a:prstGeom>
              </p:spPr>
            </p:pic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27624B0-CB3E-AA4F-88A4-33DC7F8E7BD9}"/>
                  </a:ext>
                </a:extLst>
              </p:cNvPr>
              <p:cNvGrpSpPr/>
              <p:nvPr/>
            </p:nvGrpSpPr>
            <p:grpSpPr>
              <a:xfrm>
                <a:off x="4727790" y="833684"/>
                <a:ext cx="1786823" cy="1462309"/>
                <a:chOff x="4602379" y="3018018"/>
                <a:chExt cx="2335392" cy="1977660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3E70FEC5-4C83-F942-AC25-FD6D885CD8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44412" y="3018018"/>
                  <a:ext cx="1609315" cy="1609315"/>
                </a:xfrm>
                <a:prstGeom prst="rect">
                  <a:avLst/>
                </a:prstGeom>
              </p:spPr>
            </p:pic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3224CCC-BE8A-3442-89E3-30BE6FA543E7}"/>
                    </a:ext>
                  </a:extLst>
                </p:cNvPr>
                <p:cNvSpPr txBox="1"/>
                <p:nvPr/>
              </p:nvSpPr>
              <p:spPr>
                <a:xfrm>
                  <a:off x="4602379" y="4422750"/>
                  <a:ext cx="2335392" cy="572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/>
                    <a:t>snakemake</a:t>
                  </a:r>
                </a:p>
              </p:txBody>
            </p:sp>
          </p:grp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616D9D64-CDE7-614D-AB3B-C425A216E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87285" y="2453425"/>
                <a:ext cx="2151686" cy="1174933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13B2306-3B75-5148-971B-29B657F9FE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14613" y="4132684"/>
                <a:ext cx="2179829" cy="43733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3620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Polyglot Notebook</a:t>
            </a:r>
          </a:p>
        </p:txBody>
      </p:sp>
      <p:sp>
        <p:nvSpPr>
          <p:cNvPr id="32" name="SmartArt Placeholder 3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7"/>
          </p:nvPr>
        </p:nvSpPr>
        <p:spPr>
          <a:solidFill>
            <a:schemeClr val="bg1">
              <a:lumMod val="75000"/>
            </a:schemeClr>
          </a:solidFill>
        </p:spPr>
      </p:sp>
      <p:sp>
        <p:nvSpPr>
          <p:cNvPr id="34" name="SmartArt Placeholder 3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5" name="SmartArt Placeholder 3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31" name="Text Placeholder 3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164518" y="-442210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043F5D9-1A7C-EE43-A351-5D38F5BC5FF1}"/>
              </a:ext>
            </a:extLst>
          </p:cNvPr>
          <p:cNvGrpSpPr/>
          <p:nvPr/>
        </p:nvGrpSpPr>
        <p:grpSpPr>
          <a:xfrm>
            <a:off x="1438656" y="1458513"/>
            <a:ext cx="5967734" cy="875794"/>
            <a:chOff x="676656" y="1490263"/>
            <a:chExt cx="5967734" cy="875794"/>
          </a:xfrm>
        </p:grpSpPr>
        <p:grpSp>
          <p:nvGrpSpPr>
            <p:cNvPr id="4" name="Group 3"/>
            <p:cNvGrpSpPr/>
            <p:nvPr/>
          </p:nvGrpSpPr>
          <p:grpSpPr>
            <a:xfrm>
              <a:off x="676656" y="1490263"/>
              <a:ext cx="5967734" cy="875794"/>
              <a:chOff x="669441" y="1806073"/>
              <a:chExt cx="5967734" cy="875794"/>
            </a:xfrm>
          </p:grpSpPr>
          <p:cxnSp>
            <p:nvCxnSpPr>
              <p:cNvPr id="51" name="Straight Arrow Connector 50"/>
              <p:cNvCxnSpPr/>
              <p:nvPr/>
            </p:nvCxnSpPr>
            <p:spPr bwMode="gray">
              <a:xfrm flipH="1">
                <a:off x="2204538" y="2147441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 bwMode="gray">
              <a:xfrm>
                <a:off x="2294569" y="2323687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Rectangle 60"/>
              <p:cNvSpPr/>
              <p:nvPr/>
            </p:nvSpPr>
            <p:spPr>
              <a:xfrm>
                <a:off x="2748826" y="1865408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5020875" y="1867230"/>
                <a:ext cx="1616300" cy="655465"/>
              </a:xfrm>
              <a:prstGeom prst="rect">
                <a:avLst/>
              </a:prstGeom>
              <a:solidFill>
                <a:srgbClr val="EBD8EB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bg1"/>
                    </a:solidFill>
                    <a:latin typeface="+mj-lt"/>
                  </a:rPr>
                  <a:t> 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cxnSp>
            <p:nvCxnSpPr>
              <p:cNvPr id="66" name="Straight Arrow Connector 65"/>
              <p:cNvCxnSpPr/>
              <p:nvPr/>
            </p:nvCxnSpPr>
            <p:spPr bwMode="gray">
              <a:xfrm flipH="1">
                <a:off x="4463900" y="2130813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 bwMode="gray">
              <a:xfrm>
                <a:off x="4553931" y="2307059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9441" y="1806073"/>
                <a:ext cx="1399032" cy="875794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pic>
          <p:nvPicPr>
            <p:cNvPr id="37" name="Picture 16">
              <a:extLst>
                <a:ext uri="{FF2B5EF4-FFF2-40B4-BE49-F238E27FC236}">
                  <a16:creationId xmlns:a16="http://schemas.microsoft.com/office/drawing/2014/main" id="{C09D0062-BD1E-4143-A2D6-684797575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6431" y="1711009"/>
              <a:ext cx="313952" cy="325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C74A9AD-EEA4-8C4F-8596-B145783A8C67}"/>
              </a:ext>
            </a:extLst>
          </p:cNvPr>
          <p:cNvGrpSpPr/>
          <p:nvPr/>
        </p:nvGrpSpPr>
        <p:grpSpPr>
          <a:xfrm>
            <a:off x="1438656" y="2514569"/>
            <a:ext cx="5967734" cy="827251"/>
            <a:chOff x="676656" y="2546319"/>
            <a:chExt cx="5967734" cy="827251"/>
          </a:xfrm>
        </p:grpSpPr>
        <p:grpSp>
          <p:nvGrpSpPr>
            <p:cNvPr id="6" name="Group 5"/>
            <p:cNvGrpSpPr/>
            <p:nvPr/>
          </p:nvGrpSpPr>
          <p:grpSpPr>
            <a:xfrm>
              <a:off x="676656" y="2546319"/>
              <a:ext cx="5967734" cy="827251"/>
              <a:chOff x="669441" y="2862129"/>
              <a:chExt cx="5967734" cy="827251"/>
            </a:xfrm>
          </p:grpSpPr>
          <p:cxnSp>
            <p:nvCxnSpPr>
              <p:cNvPr id="10" name="Straight Arrow Connector 9"/>
              <p:cNvCxnSpPr/>
              <p:nvPr/>
            </p:nvCxnSpPr>
            <p:spPr bwMode="gray">
              <a:xfrm flipH="1">
                <a:off x="2204538" y="314416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 bwMode="gray">
              <a:xfrm>
                <a:off x="2294569" y="332040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/>
              <p:cNvSpPr/>
              <p:nvPr/>
            </p:nvSpPr>
            <p:spPr>
              <a:xfrm>
                <a:off x="2748826" y="2862129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020875" y="2863951"/>
                <a:ext cx="1616300" cy="655465"/>
              </a:xfrm>
              <a:prstGeom prst="rect">
                <a:avLst/>
              </a:prstGeom>
              <a:solidFill>
                <a:srgbClr val="FFD91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 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cxnSp>
            <p:nvCxnSpPr>
              <p:cNvPr id="15" name="Straight Arrow Connector 14"/>
              <p:cNvCxnSpPr/>
              <p:nvPr/>
            </p:nvCxnSpPr>
            <p:spPr bwMode="gray">
              <a:xfrm flipH="1">
                <a:off x="4463900" y="3127534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 bwMode="gray">
              <a:xfrm>
                <a:off x="4553931" y="3303780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9441" y="2863951"/>
                <a:ext cx="1399032" cy="825429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pic>
          <p:nvPicPr>
            <p:cNvPr id="38" name="Picture 21">
              <a:extLst>
                <a:ext uri="{FF2B5EF4-FFF2-40B4-BE49-F238E27FC236}">
                  <a16:creationId xmlns:a16="http://schemas.microsoft.com/office/drawing/2014/main" id="{EC7F9AE3-A098-094C-8464-B1B44D258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2716" y="2741142"/>
              <a:ext cx="287667" cy="298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BAFB19F-E7A6-0C4F-A78A-32F1842CC533}"/>
              </a:ext>
            </a:extLst>
          </p:cNvPr>
          <p:cNvGrpSpPr/>
          <p:nvPr/>
        </p:nvGrpSpPr>
        <p:grpSpPr>
          <a:xfrm>
            <a:off x="1438656" y="3475207"/>
            <a:ext cx="5967734" cy="859006"/>
            <a:chOff x="676656" y="3506957"/>
            <a:chExt cx="5967734" cy="859006"/>
          </a:xfrm>
        </p:grpSpPr>
        <p:grpSp>
          <p:nvGrpSpPr>
            <p:cNvPr id="7" name="Group 6"/>
            <p:cNvGrpSpPr/>
            <p:nvPr/>
          </p:nvGrpSpPr>
          <p:grpSpPr>
            <a:xfrm>
              <a:off x="676656" y="3506957"/>
              <a:ext cx="5967734" cy="859006"/>
              <a:chOff x="669441" y="3737873"/>
              <a:chExt cx="5967734" cy="859006"/>
            </a:xfrm>
          </p:grpSpPr>
          <p:cxnSp>
            <p:nvCxnSpPr>
              <p:cNvPr id="17" name="Straight Arrow Connector 16"/>
              <p:cNvCxnSpPr/>
              <p:nvPr/>
            </p:nvCxnSpPr>
            <p:spPr bwMode="gray">
              <a:xfrm flipH="1">
                <a:off x="2204538" y="4104801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 bwMode="gray">
              <a:xfrm>
                <a:off x="2294569" y="4281047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angle 18"/>
              <p:cNvSpPr/>
              <p:nvPr/>
            </p:nvSpPr>
            <p:spPr>
              <a:xfrm>
                <a:off x="2748826" y="3822768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020875" y="3824590"/>
                <a:ext cx="1616300" cy="655465"/>
              </a:xfrm>
              <a:prstGeom prst="rect">
                <a:avLst/>
              </a:prstGeom>
              <a:solidFill>
                <a:srgbClr val="DCDCD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Kernel</a:t>
                </a:r>
              </a:p>
            </p:txBody>
          </p:sp>
          <p:cxnSp>
            <p:nvCxnSpPr>
              <p:cNvPr id="21" name="Straight Arrow Connector 20"/>
              <p:cNvCxnSpPr/>
              <p:nvPr/>
            </p:nvCxnSpPr>
            <p:spPr bwMode="gray">
              <a:xfrm flipH="1">
                <a:off x="4463900" y="4088173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 bwMode="gray">
              <a:xfrm>
                <a:off x="4553931" y="4264419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9441" y="3737873"/>
                <a:ext cx="1399032" cy="859006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pic>
          <p:nvPicPr>
            <p:cNvPr id="39" name="Picture 22">
              <a:extLst>
                <a:ext uri="{FF2B5EF4-FFF2-40B4-BE49-F238E27FC236}">
                  <a16:creationId xmlns:a16="http://schemas.microsoft.com/office/drawing/2014/main" id="{FD617A26-C171-FC46-B132-858BC366B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6431" y="3806481"/>
              <a:ext cx="313952" cy="259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3338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Polyglot Notebook</a:t>
            </a:r>
          </a:p>
        </p:txBody>
      </p:sp>
      <p:sp>
        <p:nvSpPr>
          <p:cNvPr id="32" name="SmartArt Placeholder 3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7"/>
          </p:nvPr>
        </p:nvSpPr>
        <p:spPr>
          <a:solidFill>
            <a:schemeClr val="bg1">
              <a:lumMod val="75000"/>
            </a:schemeClr>
          </a:solidFill>
        </p:spPr>
      </p:sp>
      <p:sp>
        <p:nvSpPr>
          <p:cNvPr id="34" name="SmartArt Placeholder 3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5" name="SmartArt Placeholder 3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31" name="Text Placeholder 3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164518" y="-442210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69CED-4258-8A47-A01D-E83A1FE42543}"/>
              </a:ext>
            </a:extLst>
          </p:cNvPr>
          <p:cNvGrpSpPr/>
          <p:nvPr/>
        </p:nvGrpSpPr>
        <p:grpSpPr>
          <a:xfrm>
            <a:off x="600249" y="1502867"/>
            <a:ext cx="8131936" cy="2712124"/>
            <a:chOff x="600249" y="1502867"/>
            <a:chExt cx="8131936" cy="2712124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88FC444-0A6C-904C-A7F3-B5209F5700E0}"/>
                </a:ext>
              </a:extLst>
            </p:cNvPr>
            <p:cNvGrpSpPr/>
            <p:nvPr/>
          </p:nvGrpSpPr>
          <p:grpSpPr>
            <a:xfrm>
              <a:off x="600249" y="1502867"/>
              <a:ext cx="8131936" cy="2712124"/>
              <a:chOff x="566213" y="1511615"/>
              <a:chExt cx="8131936" cy="2712124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4D9A2E5-1E1B-C541-BAC5-B8F9839DF3DF}"/>
                  </a:ext>
                </a:extLst>
              </p:cNvPr>
              <p:cNvSpPr/>
              <p:nvPr/>
            </p:nvSpPr>
            <p:spPr>
              <a:xfrm>
                <a:off x="7081849" y="1526020"/>
                <a:ext cx="1616300" cy="655465"/>
              </a:xfrm>
              <a:prstGeom prst="rect">
                <a:avLst/>
              </a:prstGeom>
              <a:solidFill>
                <a:srgbClr val="EBD8EB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Kernel</a:t>
                </a:r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6F178236-F401-F440-BC32-72EF71E38CA6}"/>
                  </a:ext>
                </a:extLst>
              </p:cNvPr>
              <p:cNvCxnSpPr/>
              <p:nvPr/>
            </p:nvCxnSpPr>
            <p:spPr bwMode="gray">
              <a:xfrm flipH="1">
                <a:off x="2004413" y="280295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9DBDB235-037D-8646-93DD-5F916863E2E5}"/>
                  </a:ext>
                </a:extLst>
              </p:cNvPr>
              <p:cNvCxnSpPr/>
              <p:nvPr/>
            </p:nvCxnSpPr>
            <p:spPr bwMode="gray">
              <a:xfrm>
                <a:off x="2094444" y="297919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19A63BC0-E756-E842-9642-CFC93FDB560B}"/>
                  </a:ext>
                </a:extLst>
              </p:cNvPr>
              <p:cNvSpPr/>
              <p:nvPr/>
            </p:nvSpPr>
            <p:spPr>
              <a:xfrm>
                <a:off x="2548701" y="2520919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E68DE24-BEBB-264B-9F5A-EF9A336D0A3E}"/>
                  </a:ext>
                </a:extLst>
              </p:cNvPr>
              <p:cNvSpPr/>
              <p:nvPr/>
            </p:nvSpPr>
            <p:spPr>
              <a:xfrm>
                <a:off x="7081849" y="2522741"/>
                <a:ext cx="1616300" cy="655465"/>
              </a:xfrm>
              <a:prstGeom prst="rect">
                <a:avLst/>
              </a:prstGeom>
              <a:solidFill>
                <a:srgbClr val="FFD91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Kernel</a:t>
                </a:r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9D0AFC8E-C146-4148-BB34-153C75B567C1}"/>
                  </a:ext>
                </a:extLst>
              </p:cNvPr>
              <p:cNvCxnSpPr/>
              <p:nvPr/>
            </p:nvCxnSpPr>
            <p:spPr bwMode="gray">
              <a:xfrm flipH="1">
                <a:off x="4263775" y="2786324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E4ECF8AD-D74D-5F49-8CF5-184383B37397}"/>
                  </a:ext>
                </a:extLst>
              </p:cNvPr>
              <p:cNvCxnSpPr/>
              <p:nvPr/>
            </p:nvCxnSpPr>
            <p:spPr bwMode="gray">
              <a:xfrm>
                <a:off x="4353806" y="2962570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D4F943A-D043-8843-95FC-A2372C71191A}"/>
                  </a:ext>
                </a:extLst>
              </p:cNvPr>
              <p:cNvSpPr/>
              <p:nvPr/>
            </p:nvSpPr>
            <p:spPr>
              <a:xfrm>
                <a:off x="7081849" y="3568274"/>
                <a:ext cx="1616300" cy="655465"/>
              </a:xfrm>
              <a:prstGeom prst="rect">
                <a:avLst/>
              </a:prstGeom>
              <a:solidFill>
                <a:srgbClr val="DCDCD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D79E819D-F1B3-F340-A3FD-99E56CBEA6B2}"/>
                  </a:ext>
                </a:extLst>
              </p:cNvPr>
              <p:cNvSpPr/>
              <p:nvPr/>
            </p:nvSpPr>
            <p:spPr>
              <a:xfrm>
                <a:off x="4799974" y="2522741"/>
                <a:ext cx="1616300" cy="65546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8D1FB11E-5875-864C-BA78-F0FE730CBD09}"/>
                  </a:ext>
                </a:extLst>
              </p:cNvPr>
              <p:cNvCxnSpPr/>
              <p:nvPr/>
            </p:nvCxnSpPr>
            <p:spPr bwMode="gray">
              <a:xfrm flipH="1">
                <a:off x="6472628" y="280295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350999B2-F8DF-4D4A-912E-5F24EF71FB4F}"/>
                  </a:ext>
                </a:extLst>
              </p:cNvPr>
              <p:cNvCxnSpPr/>
              <p:nvPr/>
            </p:nvCxnSpPr>
            <p:spPr bwMode="gray">
              <a:xfrm>
                <a:off x="6562659" y="297919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3EDC87A-AECA-B447-9B51-ADBA7E773715}"/>
                  </a:ext>
                </a:extLst>
              </p:cNvPr>
              <p:cNvCxnSpPr/>
              <p:nvPr/>
            </p:nvCxnSpPr>
            <p:spPr bwMode="gray">
              <a:xfrm flipH="1">
                <a:off x="6472628" y="1974216"/>
                <a:ext cx="196522" cy="273555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93AEB3B2-4638-DF4B-A8A3-9B422D156E57}"/>
                  </a:ext>
                </a:extLst>
              </p:cNvPr>
              <p:cNvCxnSpPr/>
              <p:nvPr/>
            </p:nvCxnSpPr>
            <p:spPr bwMode="gray">
              <a:xfrm flipV="1">
                <a:off x="6562659" y="2093362"/>
                <a:ext cx="241845" cy="262655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9342476D-FE7C-6F48-B2AF-D5D7CD29D0DB}"/>
                  </a:ext>
                </a:extLst>
              </p:cNvPr>
              <p:cNvCxnSpPr/>
              <p:nvPr/>
            </p:nvCxnSpPr>
            <p:spPr bwMode="gray">
              <a:xfrm flipH="1" flipV="1">
                <a:off x="6508706" y="3463586"/>
                <a:ext cx="196522" cy="209376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609F2249-D8E3-2341-A0CF-3B342D8CA3AA}"/>
                  </a:ext>
                </a:extLst>
              </p:cNvPr>
              <p:cNvCxnSpPr/>
              <p:nvPr/>
            </p:nvCxnSpPr>
            <p:spPr bwMode="gray">
              <a:xfrm>
                <a:off x="6594723" y="3334644"/>
                <a:ext cx="263777" cy="257883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63C775D2-DECC-CD4F-87F6-00AE85BFAB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6213" y="1511615"/>
                <a:ext cx="1160855" cy="254941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2" name="Picture 16">
                <a:extLst>
                  <a:ext uri="{FF2B5EF4-FFF2-40B4-BE49-F238E27FC236}">
                    <a16:creationId xmlns:a16="http://schemas.microsoft.com/office/drawing/2014/main" id="{84169FA1-9B76-0740-A370-D0396F51DA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1698373"/>
                <a:ext cx="309239" cy="321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3" name="Picture 21">
                <a:extLst>
                  <a:ext uri="{FF2B5EF4-FFF2-40B4-BE49-F238E27FC236}">
                    <a16:creationId xmlns:a16="http://schemas.microsoft.com/office/drawing/2014/main" id="{9500FC0E-18A7-0749-9AF4-BC4066297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2729061"/>
                <a:ext cx="301067" cy="312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4" name="Picture 22">
                <a:extLst>
                  <a:ext uri="{FF2B5EF4-FFF2-40B4-BE49-F238E27FC236}">
                    <a16:creationId xmlns:a16="http://schemas.microsoft.com/office/drawing/2014/main" id="{F268D9D9-1369-D541-A0B6-B3BEF7D32E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3766027"/>
                <a:ext cx="301067" cy="2599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363E2BC-C899-C940-A1CA-468F7DB90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72996" y="2624408"/>
              <a:ext cx="469042" cy="469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519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martArt Placeholder 3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7"/>
          </p:nvPr>
        </p:nvSpPr>
        <p:spPr>
          <a:solidFill>
            <a:schemeClr val="bg1">
              <a:lumMod val="75000"/>
            </a:schemeClr>
          </a:solidFill>
        </p:spPr>
      </p:sp>
      <p:sp>
        <p:nvSpPr>
          <p:cNvPr id="34" name="SmartArt Placeholder 3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5" name="SmartArt Placeholder 3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31" name="Text Placeholder 3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796218" y="-442210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3" name="Group 82"/>
          <p:cNvGrpSpPr/>
          <p:nvPr/>
        </p:nvGrpSpPr>
        <p:grpSpPr>
          <a:xfrm>
            <a:off x="5467789" y="2688280"/>
            <a:ext cx="213479" cy="657435"/>
            <a:chOff x="5553368" y="2623644"/>
            <a:chExt cx="213479" cy="657435"/>
          </a:xfrm>
        </p:grpSpPr>
        <p:cxnSp>
          <p:nvCxnSpPr>
            <p:cNvPr id="84" name="Straight Arrow Connector 83"/>
            <p:cNvCxnSpPr/>
            <p:nvPr/>
          </p:nvCxnSpPr>
          <p:spPr bwMode="gray">
            <a:xfrm>
              <a:off x="5766847" y="2703900"/>
              <a:ext cx="0" cy="577179"/>
            </a:xfrm>
            <a:prstGeom prst="straightConnector1">
              <a:avLst/>
            </a:prstGeom>
            <a:ln w="50800" cap="rnd">
              <a:solidFill>
                <a:schemeClr val="accent4">
                  <a:lumMod val="75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 bwMode="gray">
            <a:xfrm flipV="1">
              <a:off x="5553368" y="2623644"/>
              <a:ext cx="0" cy="586799"/>
            </a:xfrm>
            <a:prstGeom prst="straightConnector1">
              <a:avLst/>
            </a:prstGeom>
            <a:ln w="50800" cap="rnd">
              <a:solidFill>
                <a:schemeClr val="accent4">
                  <a:lumMod val="75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itle 4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err="1"/>
              <a:t>SoS</a:t>
            </a:r>
            <a:r>
              <a:rPr lang="en-US" dirty="0"/>
              <a:t> Workflow System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7BC152-CD74-6D49-9472-1ED521067BD0}"/>
              </a:ext>
            </a:extLst>
          </p:cNvPr>
          <p:cNvGrpSpPr/>
          <p:nvPr/>
        </p:nvGrpSpPr>
        <p:grpSpPr>
          <a:xfrm>
            <a:off x="566213" y="832165"/>
            <a:ext cx="8131936" cy="2712124"/>
            <a:chOff x="566213" y="832165"/>
            <a:chExt cx="8131936" cy="2712124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6901E070-F62E-284C-816C-0A9F570528F2}"/>
                </a:ext>
              </a:extLst>
            </p:cNvPr>
            <p:cNvGrpSpPr/>
            <p:nvPr/>
          </p:nvGrpSpPr>
          <p:grpSpPr>
            <a:xfrm>
              <a:off x="566213" y="832165"/>
              <a:ext cx="8131936" cy="2712124"/>
              <a:chOff x="566213" y="1511615"/>
              <a:chExt cx="8131936" cy="2712124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3FF2E4B-B30E-F34D-B14F-282E14FC4D66}"/>
                  </a:ext>
                </a:extLst>
              </p:cNvPr>
              <p:cNvSpPr/>
              <p:nvPr/>
            </p:nvSpPr>
            <p:spPr>
              <a:xfrm>
                <a:off x="7081849" y="1526020"/>
                <a:ext cx="1616300" cy="655465"/>
              </a:xfrm>
              <a:prstGeom prst="rect">
                <a:avLst/>
              </a:prstGeom>
              <a:solidFill>
                <a:srgbClr val="EBD8EB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Kernel</a:t>
                </a:r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18FE0324-6DBF-6145-A65A-14CE2B6A8903}"/>
                  </a:ext>
                </a:extLst>
              </p:cNvPr>
              <p:cNvCxnSpPr/>
              <p:nvPr/>
            </p:nvCxnSpPr>
            <p:spPr bwMode="gray">
              <a:xfrm flipH="1">
                <a:off x="2004413" y="280295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5D15E0CD-3E45-964B-A75D-47B788574832}"/>
                  </a:ext>
                </a:extLst>
              </p:cNvPr>
              <p:cNvCxnSpPr/>
              <p:nvPr/>
            </p:nvCxnSpPr>
            <p:spPr bwMode="gray">
              <a:xfrm>
                <a:off x="2094444" y="297919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8029B7DE-01FB-3C45-9EE6-993DBE2EBB1B}"/>
                  </a:ext>
                </a:extLst>
              </p:cNvPr>
              <p:cNvSpPr/>
              <p:nvPr/>
            </p:nvSpPr>
            <p:spPr>
              <a:xfrm>
                <a:off x="2548701" y="2520919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6E94E351-4324-084E-A3F7-8F413338F1A5}"/>
                  </a:ext>
                </a:extLst>
              </p:cNvPr>
              <p:cNvSpPr/>
              <p:nvPr/>
            </p:nvSpPr>
            <p:spPr>
              <a:xfrm>
                <a:off x="7081849" y="2522741"/>
                <a:ext cx="1616300" cy="655465"/>
              </a:xfrm>
              <a:prstGeom prst="rect">
                <a:avLst/>
              </a:prstGeom>
              <a:solidFill>
                <a:srgbClr val="FFD91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Kernel</a:t>
                </a:r>
              </a:p>
            </p:txBody>
          </p: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7A182342-6631-4746-BC5E-C6BEB232CF38}"/>
                  </a:ext>
                </a:extLst>
              </p:cNvPr>
              <p:cNvCxnSpPr/>
              <p:nvPr/>
            </p:nvCxnSpPr>
            <p:spPr bwMode="gray">
              <a:xfrm flipH="1">
                <a:off x="4263775" y="2786324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5BEC041E-20AD-5044-9E18-FDB5E24F0507}"/>
                  </a:ext>
                </a:extLst>
              </p:cNvPr>
              <p:cNvCxnSpPr/>
              <p:nvPr/>
            </p:nvCxnSpPr>
            <p:spPr bwMode="gray">
              <a:xfrm>
                <a:off x="4353806" y="2962570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07EBDDEA-F55F-AD4D-AB36-BAFF98482765}"/>
                  </a:ext>
                </a:extLst>
              </p:cNvPr>
              <p:cNvSpPr/>
              <p:nvPr/>
            </p:nvSpPr>
            <p:spPr>
              <a:xfrm>
                <a:off x="7081849" y="3568274"/>
                <a:ext cx="1616300" cy="655465"/>
              </a:xfrm>
              <a:prstGeom prst="rect">
                <a:avLst/>
              </a:prstGeom>
              <a:solidFill>
                <a:srgbClr val="DCDCD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 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8DFE435C-A71D-E649-8DC1-2D756C4877B4}"/>
                  </a:ext>
                </a:extLst>
              </p:cNvPr>
              <p:cNvSpPr/>
              <p:nvPr/>
            </p:nvSpPr>
            <p:spPr>
              <a:xfrm>
                <a:off x="4799974" y="2522741"/>
                <a:ext cx="1616300" cy="65546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7732EF47-1248-614C-9EE1-CD941D6C5B4B}"/>
                  </a:ext>
                </a:extLst>
              </p:cNvPr>
              <p:cNvCxnSpPr/>
              <p:nvPr/>
            </p:nvCxnSpPr>
            <p:spPr bwMode="gray">
              <a:xfrm flipH="1">
                <a:off x="6472628" y="280295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8A8C10AF-ACE2-384E-B8C4-4E00F21B1D87}"/>
                  </a:ext>
                </a:extLst>
              </p:cNvPr>
              <p:cNvCxnSpPr/>
              <p:nvPr/>
            </p:nvCxnSpPr>
            <p:spPr bwMode="gray">
              <a:xfrm>
                <a:off x="6562659" y="297919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D096CB3C-4F3F-8B41-B2FC-BE7434C27417}"/>
                  </a:ext>
                </a:extLst>
              </p:cNvPr>
              <p:cNvCxnSpPr/>
              <p:nvPr/>
            </p:nvCxnSpPr>
            <p:spPr bwMode="gray">
              <a:xfrm flipH="1">
                <a:off x="6472628" y="1974216"/>
                <a:ext cx="196522" cy="273555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911A2346-71E5-C74C-BD72-81BE070F807C}"/>
                  </a:ext>
                </a:extLst>
              </p:cNvPr>
              <p:cNvCxnSpPr/>
              <p:nvPr/>
            </p:nvCxnSpPr>
            <p:spPr bwMode="gray">
              <a:xfrm flipV="1">
                <a:off x="6562659" y="2093362"/>
                <a:ext cx="241845" cy="262655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D3B45996-0FF3-344E-B7BD-810ACB00E363}"/>
                  </a:ext>
                </a:extLst>
              </p:cNvPr>
              <p:cNvCxnSpPr/>
              <p:nvPr/>
            </p:nvCxnSpPr>
            <p:spPr bwMode="gray">
              <a:xfrm flipH="1" flipV="1">
                <a:off x="6508706" y="3463586"/>
                <a:ext cx="196522" cy="209376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C9086F99-4676-9E4F-9497-9C7A2B34833E}"/>
                  </a:ext>
                </a:extLst>
              </p:cNvPr>
              <p:cNvCxnSpPr/>
              <p:nvPr/>
            </p:nvCxnSpPr>
            <p:spPr bwMode="gray">
              <a:xfrm>
                <a:off x="6594723" y="3334644"/>
                <a:ext cx="263777" cy="257883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E1441683-F361-7E4C-A84F-09C4EFDC94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6213" y="1511615"/>
                <a:ext cx="1160855" cy="254941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5" name="Picture 16">
                <a:extLst>
                  <a:ext uri="{FF2B5EF4-FFF2-40B4-BE49-F238E27FC236}">
                    <a16:creationId xmlns:a16="http://schemas.microsoft.com/office/drawing/2014/main" id="{FBC5C1CC-B735-3044-91CD-045AFDAA12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1698373"/>
                <a:ext cx="309239" cy="321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6" name="Picture 21">
                <a:extLst>
                  <a:ext uri="{FF2B5EF4-FFF2-40B4-BE49-F238E27FC236}">
                    <a16:creationId xmlns:a16="http://schemas.microsoft.com/office/drawing/2014/main" id="{EC68241F-4BA4-C04D-8CD7-85D3593EAE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2729061"/>
                <a:ext cx="301067" cy="312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7" name="Picture 22">
                <a:extLst>
                  <a:ext uri="{FF2B5EF4-FFF2-40B4-BE49-F238E27FC236}">
                    <a16:creationId xmlns:a16="http://schemas.microsoft.com/office/drawing/2014/main" id="{7D05D922-85AA-934D-8667-BF1A3149A4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3766027"/>
                <a:ext cx="301067" cy="2599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B6E4A3E-87C3-4E4E-B9BE-376CA0CBD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72996" y="1934680"/>
              <a:ext cx="469042" cy="469042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A545FAC-8B45-4B45-A6E9-B2AF773AA777}"/>
              </a:ext>
            </a:extLst>
          </p:cNvPr>
          <p:cNvGrpSpPr/>
          <p:nvPr/>
        </p:nvGrpSpPr>
        <p:grpSpPr>
          <a:xfrm>
            <a:off x="1808529" y="2772304"/>
            <a:ext cx="4819071" cy="2334512"/>
            <a:chOff x="1808529" y="2772304"/>
            <a:chExt cx="4819071" cy="2334512"/>
          </a:xfrm>
        </p:grpSpPr>
        <p:grpSp>
          <p:nvGrpSpPr>
            <p:cNvPr id="3" name="Group 2"/>
            <p:cNvGrpSpPr/>
            <p:nvPr/>
          </p:nvGrpSpPr>
          <p:grpSpPr>
            <a:xfrm>
              <a:off x="1808529" y="2772304"/>
              <a:ext cx="4819071" cy="2334512"/>
              <a:chOff x="2060229" y="2812356"/>
              <a:chExt cx="4819071" cy="2334512"/>
            </a:xfrm>
          </p:grpSpPr>
          <p:grpSp>
            <p:nvGrpSpPr>
              <p:cNvPr id="71" name="Group 70"/>
              <p:cNvGrpSpPr/>
              <p:nvPr/>
            </p:nvGrpSpPr>
            <p:grpSpPr>
              <a:xfrm>
                <a:off x="2060229" y="2812356"/>
                <a:ext cx="4612667" cy="2331144"/>
                <a:chOff x="2060229" y="2812356"/>
                <a:chExt cx="4612667" cy="2331144"/>
              </a:xfrm>
            </p:grpSpPr>
            <p:sp>
              <p:nvSpPr>
                <p:cNvPr id="72" name="Rectangle 71"/>
                <p:cNvSpPr/>
                <p:nvPr/>
              </p:nvSpPr>
              <p:spPr>
                <a:xfrm>
                  <a:off x="5056596" y="3505161"/>
                  <a:ext cx="1616300" cy="655465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sz="1600" b="1" dirty="0">
                      <a:solidFill>
                        <a:schemeClr val="accent6">
                          <a:lumMod val="75000"/>
                        </a:schemeClr>
                      </a:solidFill>
                      <a:effectLst/>
                      <a:latin typeface="+mj-lt"/>
                    </a:rPr>
                    <a:t>   Workflow System</a:t>
                  </a:r>
                </a:p>
              </p:txBody>
            </p:sp>
            <p:grpSp>
              <p:nvGrpSpPr>
                <p:cNvPr id="73" name="Group 72"/>
                <p:cNvGrpSpPr/>
                <p:nvPr/>
              </p:nvGrpSpPr>
              <p:grpSpPr>
                <a:xfrm>
                  <a:off x="2060229" y="2812356"/>
                  <a:ext cx="2377618" cy="2331144"/>
                  <a:chOff x="2060229" y="2812356"/>
                  <a:chExt cx="2377618" cy="2331144"/>
                </a:xfrm>
              </p:grpSpPr>
              <p:pic>
                <p:nvPicPr>
                  <p:cNvPr id="80" name="Picture 79"/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762624" y="4247790"/>
                    <a:ext cx="1576449" cy="895710"/>
                  </a:xfrm>
                  <a:prstGeom prst="rect">
                    <a:avLst/>
                  </a:prstGeom>
                </p:spPr>
              </p:pic>
              <p:pic>
                <p:nvPicPr>
                  <p:cNvPr id="81" name="Picture 80"/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060229" y="3565800"/>
                    <a:ext cx="2278844" cy="681990"/>
                  </a:xfrm>
                  <a:prstGeom prst="rect">
                    <a:avLst/>
                  </a:prstGeom>
                </p:spPr>
              </p:pic>
              <p:pic>
                <p:nvPicPr>
                  <p:cNvPr id="82" name="Picture 81"/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766870" y="2812356"/>
                    <a:ext cx="1670977" cy="668391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74" name="Straight Arrow Connector 73"/>
                <p:cNvCxnSpPr/>
                <p:nvPr/>
              </p:nvCxnSpPr>
              <p:spPr bwMode="gray">
                <a:xfrm flipH="1">
                  <a:off x="4453060" y="3833591"/>
                  <a:ext cx="309944" cy="0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/>
                <p:cNvCxnSpPr/>
                <p:nvPr/>
              </p:nvCxnSpPr>
              <p:spPr bwMode="gray">
                <a:xfrm>
                  <a:off x="4543091" y="4009837"/>
                  <a:ext cx="295841" cy="0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/>
                <p:cNvCxnSpPr/>
                <p:nvPr/>
              </p:nvCxnSpPr>
              <p:spPr bwMode="gray">
                <a:xfrm flipH="1">
                  <a:off x="4527878" y="4435495"/>
                  <a:ext cx="256043" cy="174160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/>
                <p:cNvCxnSpPr/>
                <p:nvPr/>
              </p:nvCxnSpPr>
              <p:spPr bwMode="gray">
                <a:xfrm flipV="1">
                  <a:off x="4655899" y="4554642"/>
                  <a:ext cx="263376" cy="186485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/>
                <p:cNvCxnSpPr/>
                <p:nvPr/>
              </p:nvCxnSpPr>
              <p:spPr bwMode="gray">
                <a:xfrm flipH="1" flipV="1">
                  <a:off x="4489138" y="3281079"/>
                  <a:ext cx="196522" cy="209376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/>
                <p:nvPr/>
              </p:nvCxnSpPr>
              <p:spPr bwMode="gray">
                <a:xfrm>
                  <a:off x="4575155" y="3152137"/>
                  <a:ext cx="263777" cy="257883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37161" y="4555624"/>
                <a:ext cx="1742139" cy="591244"/>
              </a:xfrm>
              <a:prstGeom prst="rect">
                <a:avLst/>
              </a:prstGeom>
            </p:spPr>
          </p:pic>
          <p:cxnSp>
            <p:nvCxnSpPr>
              <p:cNvPr id="87" name="Straight Arrow Connector 86"/>
              <p:cNvCxnSpPr/>
              <p:nvPr/>
            </p:nvCxnSpPr>
            <p:spPr bwMode="gray">
              <a:xfrm>
                <a:off x="5874628" y="4292292"/>
                <a:ext cx="0" cy="355592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/>
              <p:nvPr/>
            </p:nvCxnSpPr>
            <p:spPr bwMode="gray">
              <a:xfrm flipH="1" flipV="1">
                <a:off x="6014641" y="4254062"/>
                <a:ext cx="1" cy="355593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71C63F68-6C8C-134F-AD5C-B4697873F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05728" y="3558320"/>
              <a:ext cx="469042" cy="469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038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D Anderson Scientific Widescreen">
  <a:themeElements>
    <a:clrScheme name="MDA Scientific">
      <a:dk1>
        <a:srgbClr val="413C38"/>
      </a:dk1>
      <a:lt1>
        <a:srgbClr val="FFFFFF"/>
      </a:lt1>
      <a:dk2>
        <a:srgbClr val="EE3124"/>
      </a:dk2>
      <a:lt2>
        <a:srgbClr val="FFFFFF"/>
      </a:lt2>
      <a:accent1>
        <a:srgbClr val="614B79"/>
      </a:accent1>
      <a:accent2>
        <a:srgbClr val="407EC9"/>
      </a:accent2>
      <a:accent3>
        <a:srgbClr val="789D4A"/>
      </a:accent3>
      <a:accent4>
        <a:srgbClr val="CB6015"/>
      </a:accent4>
      <a:accent5>
        <a:srgbClr val="D2CE9E"/>
      </a:accent5>
      <a:accent6>
        <a:srgbClr val="63666A"/>
      </a:accent6>
      <a:hlink>
        <a:srgbClr val="407EC9"/>
      </a:hlink>
      <a:folHlink>
        <a:srgbClr val="63666A"/>
      </a:folHlink>
    </a:clrScheme>
    <a:fontScheme name="MD Anderson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DAnderson_16x9_Scientific" id="{E5F7D787-F147-410B-B5FD-DA8C72928606}" vid="{26BBEC6D-28A5-40FD-A83E-580DAE299813}"/>
    </a:ext>
  </a:extLst>
</a:theme>
</file>

<file path=ppt/theme/theme2.xml><?xml version="1.0" encoding="utf-8"?>
<a:theme xmlns:a="http://schemas.openxmlformats.org/drawingml/2006/main" name="Office Theme">
  <a:themeElements>
    <a:clrScheme name="MD Anderson Basic">
      <a:dk1>
        <a:srgbClr val="413C38"/>
      </a:dk1>
      <a:lt1>
        <a:srgbClr val="FFFFFF"/>
      </a:lt1>
      <a:dk2>
        <a:srgbClr val="EE3124"/>
      </a:dk2>
      <a:lt2>
        <a:srgbClr val="FFFFFF"/>
      </a:lt2>
      <a:accent1>
        <a:srgbClr val="614B79"/>
      </a:accent1>
      <a:accent2>
        <a:srgbClr val="407EC9"/>
      </a:accent2>
      <a:accent3>
        <a:srgbClr val="789D4A"/>
      </a:accent3>
      <a:accent4>
        <a:srgbClr val="CB6015"/>
      </a:accent4>
      <a:accent5>
        <a:srgbClr val="D2CE9E"/>
      </a:accent5>
      <a:accent6>
        <a:srgbClr val="63666A"/>
      </a:accent6>
      <a:hlink>
        <a:srgbClr val="407EC9"/>
      </a:hlink>
      <a:folHlink>
        <a:srgbClr val="63666A"/>
      </a:folHlink>
    </a:clrScheme>
    <a:fontScheme name="MD Anderson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D Anderson Basic">
      <a:dk1>
        <a:srgbClr val="413C38"/>
      </a:dk1>
      <a:lt1>
        <a:srgbClr val="FFFFFF"/>
      </a:lt1>
      <a:dk2>
        <a:srgbClr val="EE3124"/>
      </a:dk2>
      <a:lt2>
        <a:srgbClr val="FFFFFF"/>
      </a:lt2>
      <a:accent1>
        <a:srgbClr val="614B79"/>
      </a:accent1>
      <a:accent2>
        <a:srgbClr val="407EC9"/>
      </a:accent2>
      <a:accent3>
        <a:srgbClr val="789D4A"/>
      </a:accent3>
      <a:accent4>
        <a:srgbClr val="CB6015"/>
      </a:accent4>
      <a:accent5>
        <a:srgbClr val="D2CE9E"/>
      </a:accent5>
      <a:accent6>
        <a:srgbClr val="63666A"/>
      </a:accent6>
      <a:hlink>
        <a:srgbClr val="407EC9"/>
      </a:hlink>
      <a:folHlink>
        <a:srgbClr val="63666A"/>
      </a:folHlink>
    </a:clrScheme>
    <a:fontScheme name="MD Anderson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Presentation_16x9_Widescreen_Scientific</Template>
  <TotalTime>3179</TotalTime>
  <Words>1481</Words>
  <Application>Microsoft Macintosh PowerPoint</Application>
  <PresentationFormat>On-screen Show (16:9)</PresentationFormat>
  <Paragraphs>371</Paragraphs>
  <Slides>35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ＭＳ 明朝</vt:lpstr>
      <vt:lpstr>ＭＳ Ｐゴシック</vt:lpstr>
      <vt:lpstr>Arial</vt:lpstr>
      <vt:lpstr>Calibri</vt:lpstr>
      <vt:lpstr>Consolas</vt:lpstr>
      <vt:lpstr>Times</vt:lpstr>
      <vt:lpstr>Times New Roman</vt:lpstr>
      <vt:lpstr>Wingdings</vt:lpstr>
      <vt:lpstr>MD Anderson Scientific Widescreen</vt:lpstr>
      <vt:lpstr>Script of Scripts </vt:lpstr>
      <vt:lpstr>Who we are and what we do </vt:lpstr>
      <vt:lpstr>Our computational environment</vt:lpstr>
      <vt:lpstr>PowerPoint Presentation</vt:lpstr>
      <vt:lpstr>The promises of Jupyter ecosystem</vt:lpstr>
      <vt:lpstr>What was missing for our work?</vt:lpstr>
      <vt:lpstr>SoS Polyglot Notebook</vt:lpstr>
      <vt:lpstr>SoS Polyglot Notebook</vt:lpstr>
      <vt:lpstr>PowerPoint Presentation</vt:lpstr>
      <vt:lpstr>PowerPoint Presentation</vt:lpstr>
      <vt:lpstr>A super kernel to all jupyter kernels</vt:lpstr>
      <vt:lpstr>Prepare input and capture output of subkernels</vt:lpstr>
      <vt:lpstr>Data Exchange (magics %get, %put, and %with)</vt:lpstr>
      <vt:lpstr>How data exchange works</vt:lpstr>
      <vt:lpstr>Data exchange between SoS and supported subkernels</vt:lpstr>
      <vt:lpstr>Line-by-line execution in side panel (Ctrl-Shift-Enter)</vt:lpstr>
      <vt:lpstr>Preview of expressions and files</vt:lpstr>
      <vt:lpstr>%revisions, %sessioninfo, and %sossave</vt:lpstr>
      <vt:lpstr>PowerPoint Presentation</vt:lpstr>
      <vt:lpstr>Overview of SoS Workflow Syntax</vt:lpstr>
      <vt:lpstr>From subkernels to SoS kernel </vt:lpstr>
      <vt:lpstr>Embedded workflows in notebook </vt:lpstr>
      <vt:lpstr>Parameters and runtime signatures</vt:lpstr>
      <vt:lpstr>Process-oriented vs outcome-oriented workflows</vt:lpstr>
      <vt:lpstr>Concurrent execution and external tasks</vt:lpstr>
      <vt:lpstr>SoS task model</vt:lpstr>
      <vt:lpstr>Execute scripts in docker containers</vt:lpstr>
      <vt:lpstr>DAG and workflow reports</vt:lpstr>
      <vt:lpstr>PowerPoint Presentation</vt:lpstr>
      <vt:lpstr>Our previous computational environment</vt:lpstr>
      <vt:lpstr>Our new computational environment</vt:lpstr>
      <vt:lpstr>SoS notebooks for reproducible data analysis</vt:lpstr>
      <vt:lpstr>SoS Status</vt:lpstr>
      <vt:lpstr>Acknowledgements</vt:lpstr>
      <vt:lpstr>PowerPoint Presentation</vt:lpstr>
    </vt:vector>
  </TitlesOfParts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Script of Scripts </dc:title>
  <dc:creator>Bo Peng</dc:creator>
  <cp:lastModifiedBy>Bo Peng</cp:lastModifiedBy>
  <cp:revision>214</cp:revision>
  <dcterms:created xsi:type="dcterms:W3CDTF">2018-08-17T13:40:10Z</dcterms:created>
  <dcterms:modified xsi:type="dcterms:W3CDTF">2018-08-22T22:29:03Z</dcterms:modified>
</cp:coreProperties>
</file>